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2" r:id="rId4"/>
    <p:sldId id="303" r:id="rId5"/>
    <p:sldId id="304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306" r:id="rId21"/>
    <p:sldId id="308" r:id="rId22"/>
    <p:sldId id="309" r:id="rId23"/>
    <p:sldId id="307" r:id="rId24"/>
    <p:sldId id="305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83" r:id="rId45"/>
    <p:sldId id="284" r:id="rId46"/>
    <p:sldId id="285" r:id="rId47"/>
    <p:sldId id="286" r:id="rId48"/>
    <p:sldId id="287" r:id="rId49"/>
    <p:sldId id="288" r:id="rId50"/>
    <p:sldId id="297" r:id="rId51"/>
    <p:sldId id="298" r:id="rId52"/>
    <p:sldId id="299" r:id="rId53"/>
    <p:sldId id="300" r:id="rId54"/>
    <p:sldId id="301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7EFB-B442-4CE9-9200-7B3D363DF56B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7025-D904-4A85-A9FE-3C9262DF80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7EFB-B442-4CE9-9200-7B3D363DF56B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7025-D904-4A85-A9FE-3C9262DF80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7EFB-B442-4CE9-9200-7B3D363DF56B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7025-D904-4A85-A9FE-3C9262DF80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7EFB-B442-4CE9-9200-7B3D363DF56B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7025-D904-4A85-A9FE-3C9262DF80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7EFB-B442-4CE9-9200-7B3D363DF56B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7025-D904-4A85-A9FE-3C9262DF80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7EFB-B442-4CE9-9200-7B3D363DF56B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7025-D904-4A85-A9FE-3C9262DF80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7EFB-B442-4CE9-9200-7B3D363DF56B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7025-D904-4A85-A9FE-3C9262DF80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7EFB-B442-4CE9-9200-7B3D363DF56B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7025-D904-4A85-A9FE-3C9262DF80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7EFB-B442-4CE9-9200-7B3D363DF56B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7025-D904-4A85-A9FE-3C9262DF80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7EFB-B442-4CE9-9200-7B3D363DF56B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7025-D904-4A85-A9FE-3C9262DF80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37EFB-B442-4CE9-9200-7B3D363DF56B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57025-D904-4A85-A9FE-3C9262DF80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37EFB-B442-4CE9-9200-7B3D363DF56B}" type="datetimeFigureOut">
              <a:rPr lang="en-US" smtClean="0"/>
              <a:pPr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57025-D904-4A85-A9FE-3C9262DF80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upload.wikimedia.org/wikipedia/commons/2/29/Update_anomaly.svg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upload.wikimedia.org/wikipedia/commons/5/5c/Insertion_anomaly.svg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upload.wikimedia.org/wikipedia/commons/2/2c/Deletion_anomaly.svg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Advantages of E.R. Model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Exceptional conceptual simplicity </a:t>
            </a:r>
            <a:endParaRPr lang="en-US" dirty="0"/>
          </a:p>
          <a:p>
            <a:pPr lvl="0"/>
            <a:r>
              <a:rPr lang="en-US" b="1" dirty="0"/>
              <a:t>Visual representation </a:t>
            </a:r>
            <a:endParaRPr lang="en-US" dirty="0"/>
          </a:p>
          <a:p>
            <a:pPr lvl="0"/>
            <a:r>
              <a:rPr lang="en-US" b="1" dirty="0"/>
              <a:t>Effective communication tool </a:t>
            </a:r>
            <a:endParaRPr lang="en-US" dirty="0"/>
          </a:p>
          <a:p>
            <a:pPr lvl="0"/>
            <a:r>
              <a:rPr lang="en-US" b="1" dirty="0"/>
              <a:t>Integrated with the relational data model </a:t>
            </a:r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Disadvantages of E.R. Model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Limited constraint representation </a:t>
            </a:r>
            <a:endParaRPr lang="en-US" dirty="0"/>
          </a:p>
          <a:p>
            <a:pPr lvl="0"/>
            <a:r>
              <a:rPr lang="en-US" b="1" dirty="0"/>
              <a:t>Limited relationship representation </a:t>
            </a:r>
            <a:endParaRPr lang="en-US" dirty="0"/>
          </a:p>
          <a:p>
            <a:pPr lvl="0"/>
            <a:r>
              <a:rPr lang="en-US" b="1" dirty="0"/>
              <a:t>No data manipulation language </a:t>
            </a:r>
            <a:endParaRPr lang="en-US" dirty="0"/>
          </a:p>
          <a:p>
            <a:pPr lvl="0"/>
            <a:r>
              <a:rPr lang="en-US" b="1" dirty="0"/>
              <a:t>Loss of information content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Train </a:t>
            </a:r>
            <a:r>
              <a:rPr lang="en-US" dirty="0" err="1" smtClean="0"/>
              <a:t>teckets</a:t>
            </a:r>
            <a:endParaRPr lang="en-US" dirty="0"/>
          </a:p>
        </p:txBody>
      </p:sp>
      <p:pic>
        <p:nvPicPr>
          <p:cNvPr id="4" name="Content Placeholder 3" descr="http://www.databaseanswers.org/data%5Fmodels/railway_reservations/images/railway_reservations_conceptual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600"/>
            <a:ext cx="9143999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anomalies problem</a:t>
            </a:r>
            <a:br>
              <a:rPr lang="en-US" dirty="0" smtClean="0"/>
            </a:br>
            <a:r>
              <a:rPr lang="ar-SA" dirty="0" smtClean="0"/>
              <a:t>مشكلة تكرار البيانات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0"/>
            <a:ext cx="8229600" cy="23161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Adding problems : we cant add new department unless it as employee because the primary key is </a:t>
            </a:r>
            <a:r>
              <a:rPr lang="en-US" dirty="0" err="1" smtClean="0"/>
              <a:t>Empno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Updating  and deleting problem : to update the Loc field from </a:t>
            </a:r>
            <a:r>
              <a:rPr lang="en-US" dirty="0" err="1" smtClean="0"/>
              <a:t>jeddah</a:t>
            </a:r>
            <a:r>
              <a:rPr lang="en-US" dirty="0" smtClean="0"/>
              <a:t> to </a:t>
            </a:r>
            <a:r>
              <a:rPr lang="en-US" dirty="0" err="1" smtClean="0"/>
              <a:t>riadh</a:t>
            </a:r>
            <a:r>
              <a:rPr lang="en-US" dirty="0" smtClean="0"/>
              <a:t> for one employee will </a:t>
            </a:r>
            <a:r>
              <a:rPr lang="en-US" dirty="0" err="1" smtClean="0"/>
              <a:t>corapt</a:t>
            </a:r>
            <a:r>
              <a:rPr lang="en-US" dirty="0" smtClean="0"/>
              <a:t> the other employee locations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600200"/>
            <a:ext cx="68961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solve those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 dependency FD -</a:t>
            </a:r>
            <a:r>
              <a:rPr lang="en-US" dirty="0" smtClean="0">
                <a:sym typeface="Wingdings" pitchFamily="2" charset="2"/>
              </a:rPr>
              <a:t></a:t>
            </a:r>
          </a:p>
          <a:p>
            <a:r>
              <a:rPr lang="en-US" dirty="0" smtClean="0">
                <a:sym typeface="Wingdings" pitchFamily="2" charset="2"/>
              </a:rPr>
              <a:t>A- B</a:t>
            </a:r>
          </a:p>
          <a:p>
            <a:r>
              <a:rPr lang="en-US" dirty="0" smtClean="0">
                <a:sym typeface="Wingdings" pitchFamily="2" charset="2"/>
              </a:rPr>
              <a:t>Means B is depending Functionally on A</a:t>
            </a:r>
          </a:p>
          <a:p>
            <a:r>
              <a:rPr lang="en-US" dirty="0" err="1" smtClean="0"/>
              <a:t>I.e</a:t>
            </a:r>
            <a:r>
              <a:rPr lang="en-US" dirty="0" smtClean="0"/>
              <a:t> A value define B value</a:t>
            </a:r>
          </a:p>
          <a:p>
            <a:r>
              <a:rPr lang="en-US" dirty="0" smtClean="0"/>
              <a:t>Example:</a:t>
            </a:r>
          </a:p>
          <a:p>
            <a:r>
              <a:rPr lang="en-US" dirty="0" smtClean="0"/>
              <a:t>For each </a:t>
            </a:r>
            <a:r>
              <a:rPr lang="en-US" dirty="0" err="1" smtClean="0"/>
              <a:t>empl</a:t>
            </a:r>
            <a:r>
              <a:rPr lang="en-US" dirty="0" smtClean="0"/>
              <a:t>. Only unique  name</a:t>
            </a:r>
          </a:p>
          <a:p>
            <a:r>
              <a:rPr lang="en-US" dirty="0" smtClean="0"/>
              <a:t>For each </a:t>
            </a:r>
            <a:r>
              <a:rPr lang="en-US" dirty="0" err="1" smtClean="0"/>
              <a:t>empl</a:t>
            </a:r>
            <a:r>
              <a:rPr lang="en-US" dirty="0" smtClean="0"/>
              <a:t>. Only unique  dept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FD1: </a:t>
            </a:r>
            <a:r>
              <a:rPr lang="en-US" dirty="0" err="1" smtClean="0"/>
              <a:t>Empno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>
                <a:sym typeface="Wingdings" pitchFamily="2" charset="2"/>
              </a:rPr>
              <a:t>Ename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FD2: </a:t>
            </a:r>
            <a:r>
              <a:rPr lang="en-US" dirty="0" err="1" smtClean="0"/>
              <a:t>Empno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>
                <a:sym typeface="Wingdings" pitchFamily="2" charset="2"/>
              </a:rPr>
              <a:t>Deptno</a:t>
            </a:r>
            <a:endParaRPr lang="en-US" dirty="0" smtClean="0"/>
          </a:p>
          <a:p>
            <a:r>
              <a:rPr lang="en-US" dirty="0" smtClean="0"/>
              <a:t>We can write it as:</a:t>
            </a:r>
          </a:p>
          <a:p>
            <a:r>
              <a:rPr lang="en-US" dirty="0" smtClean="0"/>
              <a:t>FD1: </a:t>
            </a:r>
            <a:r>
              <a:rPr lang="en-US" dirty="0" err="1" smtClean="0"/>
              <a:t>Empno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>
                <a:sym typeface="Wingdings" pitchFamily="2" charset="2"/>
              </a:rPr>
              <a:t>Ename,Deptno</a:t>
            </a:r>
            <a:r>
              <a:rPr lang="en-US" dirty="0" smtClean="0"/>
              <a:t> </a:t>
            </a:r>
          </a:p>
          <a:p>
            <a:r>
              <a:rPr lang="en-US" dirty="0" smtClean="0"/>
              <a:t>FD :Functional Dependency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Structure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Formally, given sets </a:t>
            </a:r>
            <a:r>
              <a:rPr lang="en-US" i="1" dirty="0"/>
              <a:t>D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D</a:t>
            </a:r>
            <a:r>
              <a:rPr lang="en-US" baseline="-25000" dirty="0"/>
              <a:t>2</a:t>
            </a:r>
            <a:r>
              <a:rPr lang="en-US" dirty="0"/>
              <a:t>, …. </a:t>
            </a:r>
            <a:r>
              <a:rPr lang="en-US" i="1" dirty="0" err="1"/>
              <a:t>D</a:t>
            </a:r>
            <a:r>
              <a:rPr lang="en-US" i="1" baseline="-25000" dirty="0" err="1"/>
              <a:t>n</a:t>
            </a:r>
            <a:r>
              <a:rPr lang="en-US" dirty="0"/>
              <a:t> a </a:t>
            </a:r>
            <a:r>
              <a:rPr lang="en-US" b="1" dirty="0">
                <a:solidFill>
                  <a:schemeClr val="tx2"/>
                </a:solidFill>
              </a:rPr>
              <a:t>relation</a:t>
            </a:r>
            <a:r>
              <a:rPr lang="en-US" i="1" dirty="0"/>
              <a:t> r</a:t>
            </a:r>
            <a:r>
              <a:rPr lang="en-US" dirty="0"/>
              <a:t> is a subset of </a:t>
            </a:r>
            <a:br>
              <a:rPr lang="en-US" dirty="0"/>
            </a:br>
            <a:r>
              <a:rPr lang="en-US" i="1" dirty="0"/>
              <a:t>D</a:t>
            </a:r>
            <a:r>
              <a:rPr lang="en-US" baseline="-25000" dirty="0"/>
              <a:t>1</a:t>
            </a:r>
            <a:r>
              <a:rPr lang="en-US" dirty="0"/>
              <a:t> x  </a:t>
            </a:r>
            <a:r>
              <a:rPr lang="en-US" i="1" dirty="0"/>
              <a:t>D</a:t>
            </a:r>
            <a:r>
              <a:rPr lang="en-US" baseline="-25000" dirty="0"/>
              <a:t>2 </a:t>
            </a:r>
            <a:r>
              <a:rPr lang="en-US" dirty="0"/>
              <a:t> x … x </a:t>
            </a:r>
            <a:r>
              <a:rPr lang="en-US" i="1" dirty="0" err="1"/>
              <a:t>D</a:t>
            </a:r>
            <a:r>
              <a:rPr lang="en-US" i="1" baseline="-25000" dirty="0" err="1"/>
              <a:t>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Thus a relation is a set of n-</a:t>
            </a:r>
            <a:r>
              <a:rPr lang="en-US" dirty="0" err="1"/>
              <a:t>tuples</a:t>
            </a:r>
            <a:r>
              <a:rPr lang="en-US" dirty="0"/>
              <a:t> (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,</a:t>
            </a:r>
            <a:r>
              <a:rPr lang="en-US" i="1" dirty="0"/>
              <a:t> a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i="1" dirty="0"/>
              <a:t>a</a:t>
            </a:r>
            <a:r>
              <a:rPr lang="en-US" i="1" baseline="-25000" dirty="0"/>
              <a:t>n</a:t>
            </a:r>
            <a:r>
              <a:rPr lang="en-US" dirty="0"/>
              <a:t>) where </a:t>
            </a:r>
            <a:br>
              <a:rPr lang="en-US" dirty="0"/>
            </a:br>
            <a:r>
              <a:rPr lang="en-US" dirty="0"/>
              <a:t>each </a:t>
            </a:r>
            <a:r>
              <a:rPr lang="en-US" i="1" dirty="0" err="1"/>
              <a:t>a</a:t>
            </a:r>
            <a:r>
              <a:rPr lang="en-US" i="1" baseline="-25000" dirty="0" err="1"/>
              <a:t>i</a:t>
            </a:r>
            <a:r>
              <a:rPr lang="en-US" dirty="0"/>
              <a:t>  </a:t>
            </a:r>
            <a:r>
              <a:rPr lang="en-US" dirty="0">
                <a:sym typeface="Symbol" pitchFamily="18" charset="2"/>
              </a:rPr>
              <a:t> </a:t>
            </a:r>
            <a:r>
              <a:rPr lang="en-US" i="1" dirty="0">
                <a:sym typeface="Symbol" pitchFamily="18" charset="2"/>
              </a:rPr>
              <a:t>D</a:t>
            </a:r>
            <a:r>
              <a:rPr lang="en-US" i="1" baseline="-25000" dirty="0">
                <a:sym typeface="Symbol" pitchFamily="18" charset="2"/>
              </a:rPr>
              <a:t>i</a:t>
            </a:r>
            <a:endParaRPr lang="en-US" i="1" dirty="0">
              <a:sym typeface="Symbol" pitchFamily="18" charset="2"/>
            </a:endParaRPr>
          </a:p>
          <a:p>
            <a:r>
              <a:rPr lang="en-US" dirty="0">
                <a:sym typeface="Symbol" pitchFamily="18" charset="2"/>
              </a:rPr>
              <a:t>Example:  if</a:t>
            </a:r>
          </a:p>
          <a:p>
            <a:pPr>
              <a:buFont typeface="Monotype Sorts" pitchFamily="2" charset="2"/>
              <a:buNone/>
            </a:pPr>
            <a:r>
              <a:rPr lang="en-US" dirty="0"/>
              <a:t>		</a:t>
            </a:r>
            <a:r>
              <a:rPr lang="en-US" i="1" dirty="0"/>
              <a:t>customer-name</a:t>
            </a:r>
            <a:r>
              <a:rPr lang="en-US" dirty="0"/>
              <a:t> = {Jones, Smith, Curry, Lindsay}</a:t>
            </a:r>
            <a:br>
              <a:rPr lang="en-US" dirty="0"/>
            </a:br>
            <a:r>
              <a:rPr lang="en-US" dirty="0"/>
              <a:t>	</a:t>
            </a:r>
            <a:r>
              <a:rPr lang="en-US" i="1" dirty="0"/>
              <a:t>customer-street</a:t>
            </a:r>
            <a:r>
              <a:rPr lang="en-US" dirty="0"/>
              <a:t> = {Main, North, Park}</a:t>
            </a:r>
            <a:br>
              <a:rPr lang="en-US" dirty="0"/>
            </a:br>
            <a:r>
              <a:rPr lang="en-US" dirty="0"/>
              <a:t>	</a:t>
            </a:r>
            <a:r>
              <a:rPr lang="en-US" i="1" dirty="0"/>
              <a:t>customer-city</a:t>
            </a:r>
            <a:r>
              <a:rPr lang="en-US" dirty="0"/>
              <a:t>     = {Harrison, Rye, Pittsfield}</a:t>
            </a:r>
            <a:br>
              <a:rPr lang="en-US" dirty="0"/>
            </a:br>
            <a:r>
              <a:rPr lang="en-US" dirty="0"/>
              <a:t>Then </a:t>
            </a:r>
            <a:r>
              <a:rPr lang="en-US" i="1" dirty="0"/>
              <a:t>r </a:t>
            </a:r>
            <a:r>
              <a:rPr lang="en-US" dirty="0">
                <a:sym typeface="Symbol" pitchFamily="18" charset="2"/>
              </a:rPr>
              <a:t> </a:t>
            </a:r>
            <a:r>
              <a:rPr lang="en-US" i="1" dirty="0"/>
              <a:t>customer-name x customer-street x customer-city</a:t>
            </a:r>
          </a:p>
          <a:p>
            <a:pPr>
              <a:buFont typeface="Monotype Sorts" pitchFamily="2" charset="2"/>
              <a:buNone/>
            </a:pPr>
            <a:r>
              <a:rPr lang="en-US" dirty="0"/>
              <a:t>		 </a:t>
            </a:r>
            <a:r>
              <a:rPr lang="en-US" i="1" dirty="0"/>
              <a:t>r</a:t>
            </a:r>
            <a:r>
              <a:rPr lang="en-US" dirty="0"/>
              <a:t> = {   (Jones, Main, Harrison), </a:t>
            </a:r>
            <a:br>
              <a:rPr lang="en-US" dirty="0"/>
            </a:br>
            <a:r>
              <a:rPr lang="en-US" dirty="0"/>
              <a:t>                   (Smith, North, Rye),</a:t>
            </a:r>
            <a:br>
              <a:rPr lang="en-US" dirty="0"/>
            </a:br>
            <a:r>
              <a:rPr lang="en-US" dirty="0"/>
              <a:t>                   (Curry, North, Rye),</a:t>
            </a:r>
            <a:br>
              <a:rPr lang="en-US" dirty="0"/>
            </a:br>
            <a:r>
              <a:rPr lang="en-US" dirty="0"/>
              <a:t>                   (Lindsay, Park, Pittsfield)}</a:t>
            </a:r>
            <a:br>
              <a:rPr lang="en-US" dirty="0"/>
            </a:br>
            <a:r>
              <a:rPr lang="en-US" dirty="0"/>
              <a:t> is a relation over </a:t>
            </a:r>
            <a:r>
              <a:rPr lang="en-US" i="1" dirty="0"/>
              <a:t>customer-name x customer-street x customer-city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 Types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Each attribute of a relation has a name</a:t>
            </a:r>
          </a:p>
          <a:p>
            <a:r>
              <a:rPr lang="en-US" dirty="0"/>
              <a:t>The set of allowed values for each attribute is called the </a:t>
            </a:r>
            <a:r>
              <a:rPr lang="en-US" b="1" dirty="0">
                <a:solidFill>
                  <a:schemeClr val="tx2"/>
                </a:solidFill>
              </a:rPr>
              <a:t>domain</a:t>
            </a:r>
            <a:r>
              <a:rPr lang="en-US" dirty="0"/>
              <a:t> of the attribute</a:t>
            </a:r>
          </a:p>
          <a:p>
            <a:r>
              <a:rPr lang="en-US" dirty="0"/>
              <a:t>Attribute values are (normally) required to be </a:t>
            </a:r>
            <a:r>
              <a:rPr lang="en-US" b="1" dirty="0">
                <a:solidFill>
                  <a:schemeClr val="tx2"/>
                </a:solidFill>
              </a:rPr>
              <a:t>atomic</a:t>
            </a:r>
            <a:r>
              <a:rPr lang="en-US" dirty="0"/>
              <a:t>, that is, indivisible</a:t>
            </a:r>
          </a:p>
          <a:p>
            <a:pPr lvl="1"/>
            <a:r>
              <a:rPr lang="en-US" dirty="0"/>
              <a:t>E.g. </a:t>
            </a:r>
            <a:r>
              <a:rPr lang="en-US" dirty="0" err="1"/>
              <a:t>multivalued</a:t>
            </a:r>
            <a:r>
              <a:rPr lang="en-US" dirty="0"/>
              <a:t> attribute values are not atomic</a:t>
            </a:r>
          </a:p>
          <a:p>
            <a:pPr lvl="1"/>
            <a:r>
              <a:rPr lang="en-US" dirty="0"/>
              <a:t>E.g. composite attribute values are not atomic</a:t>
            </a:r>
          </a:p>
          <a:p>
            <a:r>
              <a:rPr lang="en-US" dirty="0"/>
              <a:t>The special value </a:t>
            </a:r>
            <a:r>
              <a:rPr lang="en-US" i="1" dirty="0"/>
              <a:t>null</a:t>
            </a:r>
            <a:r>
              <a:rPr lang="en-US" dirty="0"/>
              <a:t>  is a member of every domain</a:t>
            </a:r>
          </a:p>
          <a:p>
            <a:r>
              <a:rPr lang="en-US" dirty="0"/>
              <a:t>The null value causes complications in the definition of many operations</a:t>
            </a:r>
          </a:p>
          <a:p>
            <a:pPr lvl="1"/>
            <a:r>
              <a:rPr lang="en-US" dirty="0"/>
              <a:t> we shall ignore the effect of null values in our main presentation and consider their effect later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 Schema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i="1" dirty="0"/>
              <a:t>A</a:t>
            </a:r>
            <a:r>
              <a:rPr lang="en-US" i="1" baseline="-25000" dirty="0"/>
              <a:t>n</a:t>
            </a:r>
            <a:r>
              <a:rPr lang="en-US" i="1" dirty="0"/>
              <a:t> </a:t>
            </a:r>
            <a:r>
              <a:rPr lang="en-US" dirty="0"/>
              <a:t>are </a:t>
            </a:r>
            <a:r>
              <a:rPr lang="en-US" i="1" dirty="0"/>
              <a:t>attributes</a:t>
            </a:r>
            <a:endParaRPr lang="en-US" dirty="0"/>
          </a:p>
          <a:p>
            <a:r>
              <a:rPr lang="en-US" i="1" dirty="0"/>
              <a:t>R</a:t>
            </a:r>
            <a:r>
              <a:rPr lang="en-US" dirty="0"/>
              <a:t> = (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i="1" dirty="0"/>
              <a:t>A</a:t>
            </a:r>
            <a:r>
              <a:rPr lang="en-US" i="1" baseline="-25000" dirty="0"/>
              <a:t>n</a:t>
            </a:r>
            <a:r>
              <a:rPr lang="en-US" dirty="0"/>
              <a:t> ) is a </a:t>
            </a:r>
            <a:r>
              <a:rPr lang="en-US" i="1" dirty="0"/>
              <a:t>relation schema</a:t>
            </a:r>
          </a:p>
          <a:p>
            <a:pPr>
              <a:buFont typeface="Monotype Sorts" pitchFamily="2" charset="2"/>
              <a:buNone/>
            </a:pPr>
            <a:r>
              <a:rPr lang="en-US" dirty="0"/>
              <a:t>		E.g.   </a:t>
            </a:r>
            <a:r>
              <a:rPr lang="en-US" i="1" dirty="0"/>
              <a:t>Customer-schema</a:t>
            </a:r>
            <a:r>
              <a:rPr lang="en-US" dirty="0"/>
              <a:t> =</a:t>
            </a:r>
            <a:br>
              <a:rPr lang="en-US" dirty="0"/>
            </a:br>
            <a:r>
              <a:rPr lang="en-US" dirty="0"/>
              <a:t>                     (</a:t>
            </a:r>
            <a:r>
              <a:rPr lang="en-US" i="1" dirty="0"/>
              <a:t>customer-name, customer-street, customer-city</a:t>
            </a:r>
            <a:r>
              <a:rPr lang="en-US" dirty="0"/>
              <a:t>)</a:t>
            </a:r>
          </a:p>
          <a:p>
            <a:r>
              <a:rPr lang="en-US" i="1" dirty="0"/>
              <a:t>r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/>
              <a:t>) is a </a:t>
            </a:r>
            <a:r>
              <a:rPr lang="en-US" i="1" dirty="0"/>
              <a:t>relation</a:t>
            </a:r>
            <a:r>
              <a:rPr lang="en-US" dirty="0"/>
              <a:t> on the </a:t>
            </a:r>
            <a:r>
              <a:rPr lang="en-US" i="1" dirty="0"/>
              <a:t>relation schema R</a:t>
            </a:r>
            <a:endParaRPr lang="en-US" dirty="0"/>
          </a:p>
          <a:p>
            <a:pPr>
              <a:buFont typeface="Monotype Sorts" pitchFamily="2" charset="2"/>
              <a:buNone/>
            </a:pPr>
            <a:r>
              <a:rPr lang="en-US" dirty="0"/>
              <a:t>		E.g.	</a:t>
            </a:r>
            <a:r>
              <a:rPr lang="en-US" i="1" dirty="0"/>
              <a:t>customer (Customer-schema)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 Instance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798638" y="3781425"/>
            <a:ext cx="1752600" cy="15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dirty="0"/>
              <a:t>Jones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dirty="0"/>
              <a:t>Smith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dirty="0"/>
              <a:t>Curry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dirty="0"/>
              <a:t>Lindsay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798638" y="3324225"/>
            <a:ext cx="1752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customer-name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551238" y="3781425"/>
            <a:ext cx="1752600" cy="15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i="0"/>
              <a:t>Main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i="0"/>
              <a:t>North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i="0"/>
              <a:t>North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i="0"/>
              <a:t>Park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551238" y="3324225"/>
            <a:ext cx="1752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customer-street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303838" y="3781425"/>
            <a:ext cx="1752600" cy="15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i="0"/>
              <a:t>Harrison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i="0"/>
              <a:t>Rye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i="0"/>
              <a:t>Rye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i="0"/>
              <a:t>Pittsfield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303838" y="3324225"/>
            <a:ext cx="1752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i="0"/>
              <a:t>customer-city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3932238" y="5305425"/>
            <a:ext cx="1123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/>
              <a:t>customer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040563" y="2743200"/>
            <a:ext cx="145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i="0"/>
              <a:t>attributes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i="0"/>
              <a:t>(or columns)</a:t>
            </a: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H="1">
            <a:off x="2789238" y="2986088"/>
            <a:ext cx="4329112" cy="31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 flipH="1">
            <a:off x="4572000" y="2974975"/>
            <a:ext cx="2557463" cy="323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 flipH="1">
            <a:off x="6296025" y="2974975"/>
            <a:ext cx="844550" cy="323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7318375" y="4144963"/>
            <a:ext cx="10842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i="0"/>
              <a:t>tuples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i="0"/>
              <a:t>(or rows)</a:t>
            </a:r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 flipH="1" flipV="1">
            <a:off x="7072313" y="4110038"/>
            <a:ext cx="369887" cy="220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 flipH="1">
            <a:off x="7059613" y="4329113"/>
            <a:ext cx="369887" cy="11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 flipH="1">
            <a:off x="7048500" y="4340225"/>
            <a:ext cx="392113" cy="312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0" name="Line 20"/>
          <p:cNvSpPr>
            <a:spLocks noChangeShapeType="1"/>
          </p:cNvSpPr>
          <p:nvPr/>
        </p:nvSpPr>
        <p:spPr bwMode="auto">
          <a:xfrm flipH="1">
            <a:off x="7059613" y="4349750"/>
            <a:ext cx="381000" cy="555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/>
              <a:t>The current values (</a:t>
            </a:r>
            <a:r>
              <a:rPr lang="en-US" i="1" dirty="0"/>
              <a:t>relation instance</a:t>
            </a:r>
            <a:r>
              <a:rPr lang="en-US" dirty="0"/>
              <a:t>) of a relation are specified by a table</a:t>
            </a:r>
          </a:p>
          <a:p>
            <a:r>
              <a:rPr lang="en-US" dirty="0"/>
              <a:t>An element </a:t>
            </a:r>
            <a:r>
              <a:rPr lang="en-US" i="1" dirty="0"/>
              <a:t>t</a:t>
            </a:r>
            <a:r>
              <a:rPr lang="en-US" dirty="0"/>
              <a:t> of </a:t>
            </a:r>
            <a:r>
              <a:rPr lang="en-US" i="1" dirty="0"/>
              <a:t>r</a:t>
            </a:r>
            <a:r>
              <a:rPr lang="en-US" dirty="0"/>
              <a:t> is a </a:t>
            </a:r>
            <a:r>
              <a:rPr lang="en-US" i="1" dirty="0" err="1"/>
              <a:t>tuple</a:t>
            </a:r>
            <a:r>
              <a:rPr lang="en-US" dirty="0"/>
              <a:t>, represented by a </a:t>
            </a:r>
            <a:r>
              <a:rPr lang="en-US" i="1" dirty="0"/>
              <a:t>row </a:t>
            </a:r>
            <a:r>
              <a:rPr lang="en-US" dirty="0"/>
              <a:t>in a table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Keys from E-R Sets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Strong entity set</a:t>
            </a:r>
            <a:r>
              <a:rPr lang="en-US" dirty="0"/>
              <a:t>.  The primary key of the entity set becomes the primary key of the relation.</a:t>
            </a:r>
          </a:p>
          <a:p>
            <a:r>
              <a:rPr lang="en-US" b="1" dirty="0"/>
              <a:t>Weak entity set</a:t>
            </a:r>
            <a:r>
              <a:rPr lang="en-US" dirty="0"/>
              <a:t>.  The primary key of the relation consists of the union of the primary key of the strong entity set and the discriminator of the weak entity set.</a:t>
            </a:r>
          </a:p>
          <a:p>
            <a:r>
              <a:rPr lang="en-US" b="1" dirty="0"/>
              <a:t>Relationship set</a:t>
            </a:r>
            <a:r>
              <a:rPr lang="en-US" dirty="0"/>
              <a:t>.  The union of the primary keys of the related    entity sets becomes a super key of the relation.</a:t>
            </a:r>
          </a:p>
          <a:p>
            <a:pPr lvl="1"/>
            <a:r>
              <a:rPr lang="en-US" dirty="0"/>
              <a:t>For binary many-to-one relationship sets, the primary key of the “many” entity set becomes the relation’s primary key.</a:t>
            </a:r>
          </a:p>
          <a:p>
            <a:pPr lvl="1"/>
            <a:r>
              <a:rPr lang="en-US" dirty="0"/>
              <a:t>For one-to-one relationship sets, the relation’s primary key can be that of either entity set.</a:t>
            </a:r>
          </a:p>
          <a:p>
            <a:pPr lvl="1"/>
            <a:r>
              <a:rPr lang="en-US" dirty="0"/>
              <a:t>For many-to-many relationship sets, the union of the primary keys becomes the relation’s primary key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Schema Diagram for the Banking Enterprise</a:t>
            </a:r>
          </a:p>
        </p:txBody>
      </p:sp>
      <p:pic>
        <p:nvPicPr>
          <p:cNvPr id="5" name="Content Placeholder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900" t="23064" r="720" b="23062"/>
          <a:stretch>
            <a:fillRect/>
          </a:stretch>
        </p:blipFill>
        <p:spPr bwMode="auto">
          <a:xfrm>
            <a:off x="457200" y="2173198"/>
            <a:ext cx="8229600" cy="3379967"/>
          </a:xfrm>
          <a:prstGeom prst="rect">
            <a:avLst/>
          </a:prstGeom>
          <a:noFill/>
          <a:ln w="76200" cmpd="tri">
            <a:solidFill>
              <a:schemeClr val="tx2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b="1" dirty="0" smtClean="0"/>
              <a:t>عناصر </a:t>
            </a:r>
            <a:r>
              <a:rPr lang="ar-SA" b="1" dirty="0" err="1" smtClean="0"/>
              <a:t>ال</a:t>
            </a:r>
            <a:r>
              <a:rPr lang="en-US" b="1" dirty="0" smtClean="0"/>
              <a:t> ERD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r"/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1) Entity Set</a:t>
            </a:r>
            <a:r>
              <a:rPr lang="en-US" dirty="0"/>
              <a:t/>
            </a:r>
            <a:br>
              <a:rPr lang="en-US" dirty="0"/>
            </a:br>
            <a:r>
              <a:rPr lang="ar-SA" b="1" dirty="0"/>
              <a:t>وهو الكائن مثل مفهومه في </a:t>
            </a:r>
            <a:r>
              <a:rPr lang="ar-SA" b="1" dirty="0" err="1"/>
              <a:t>ال</a:t>
            </a:r>
            <a:r>
              <a:rPr lang="en-US" b="1" dirty="0"/>
              <a:t> OOP</a:t>
            </a:r>
            <a:r>
              <a:rPr lang="en-US" dirty="0"/>
              <a:t/>
            </a:r>
            <a:br>
              <a:rPr lang="en-US" dirty="0"/>
            </a:br>
            <a:r>
              <a:rPr lang="ar-SA" b="1" dirty="0"/>
              <a:t>ويتم وضعها في التصميم على شكل مستطيل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Examples: a computer, an employee, a song, a mathematical theorem. Entities are represented as rectangles.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2) attribute</a:t>
            </a:r>
            <a:r>
              <a:rPr lang="en-US" dirty="0"/>
              <a:t/>
            </a:r>
            <a:br>
              <a:rPr lang="en-US" dirty="0"/>
            </a:br>
            <a:r>
              <a:rPr lang="ar-SA" b="1" dirty="0"/>
              <a:t>وهو خواص </a:t>
            </a:r>
            <a:r>
              <a:rPr lang="ar-SA" b="1" dirty="0" err="1"/>
              <a:t>ال</a:t>
            </a:r>
            <a:r>
              <a:rPr lang="ar-SA" b="1" dirty="0"/>
              <a:t> كائن</a:t>
            </a:r>
            <a:r>
              <a:rPr lang="en-US" dirty="0"/>
              <a:t/>
            </a:r>
            <a:br>
              <a:rPr lang="en-US" dirty="0"/>
            </a:br>
            <a:r>
              <a:rPr lang="ar-SA" b="1" dirty="0" err="1"/>
              <a:t>وياخذ</a:t>
            </a:r>
            <a:r>
              <a:rPr lang="ar-SA" b="1" dirty="0"/>
              <a:t> الشكل </a:t>
            </a:r>
            <a:r>
              <a:rPr lang="ar-SA" b="1" dirty="0" err="1"/>
              <a:t>البيضاوى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3) Primary key</a:t>
            </a:r>
            <a:r>
              <a:rPr lang="en-US" dirty="0"/>
              <a:t/>
            </a:r>
            <a:br>
              <a:rPr lang="en-US" dirty="0"/>
            </a:br>
            <a:r>
              <a:rPr lang="ar-SA" b="1" dirty="0"/>
              <a:t>يتم وضع خط تحت </a:t>
            </a:r>
            <a:r>
              <a:rPr lang="ar-SA" b="1" dirty="0" err="1"/>
              <a:t>ال</a:t>
            </a:r>
            <a:r>
              <a:rPr lang="en-US" b="1" dirty="0"/>
              <a:t> attribute </a:t>
            </a:r>
            <a:r>
              <a:rPr lang="ar-SA" b="1" dirty="0"/>
              <a:t>المستخدم </a:t>
            </a:r>
            <a:r>
              <a:rPr lang="ar-SA" b="1" dirty="0" err="1"/>
              <a:t>ك</a:t>
            </a:r>
            <a:r>
              <a:rPr lang="ar-SA" b="1" dirty="0"/>
              <a:t> مفتاح </a:t>
            </a:r>
            <a:r>
              <a:rPr lang="ar-SA" b="1" dirty="0" err="1"/>
              <a:t>أساسى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4) Relationship</a:t>
            </a:r>
            <a:r>
              <a:rPr lang="en-US" dirty="0"/>
              <a:t/>
            </a:r>
            <a:br>
              <a:rPr lang="en-US" dirty="0"/>
            </a:br>
            <a:r>
              <a:rPr lang="ar-SA" b="1" dirty="0"/>
              <a:t>العلاقات ، وهى تحدد كيفية اتصال </a:t>
            </a:r>
            <a:r>
              <a:rPr lang="en-US" b="1" dirty="0"/>
              <a:t>2 entities</a:t>
            </a:r>
            <a:r>
              <a:rPr lang="en-US" dirty="0"/>
              <a:t/>
            </a:r>
            <a:br>
              <a:rPr lang="en-US" dirty="0"/>
            </a:br>
            <a:r>
              <a:rPr lang="ar-SA" b="1" dirty="0"/>
              <a:t>مع بعضهم</a:t>
            </a:r>
            <a:r>
              <a:rPr lang="ar-SA" dirty="0"/>
              <a:t> ، </a:t>
            </a:r>
            <a:r>
              <a:rPr lang="ar-SA" b="1" dirty="0"/>
              <a:t>وهى تأخذ شكل الماسي</a:t>
            </a:r>
            <a:r>
              <a:rPr lang="en-US" b="1" dirty="0"/>
              <a:t> diamond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Normalization</a:t>
            </a:r>
            <a:br>
              <a:rPr lang="en-US" smtClean="0"/>
            </a:br>
            <a:r>
              <a:rPr lang="en-US" smtClean="0"/>
              <a:t> An </a:t>
            </a:r>
            <a:r>
              <a:rPr lang="en-US" b="1" smtClean="0"/>
              <a:t>update anomaly</a:t>
            </a:r>
            <a:endParaRPr lang="en-US" dirty="0"/>
          </a:p>
        </p:txBody>
      </p:sp>
      <p:pic>
        <p:nvPicPr>
          <p:cNvPr id="40965" name="Picture 5" descr="File:Update anomaly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295400"/>
            <a:ext cx="7772400" cy="3800475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685800" y="5181600"/>
            <a:ext cx="7391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An </a:t>
            </a:r>
            <a:r>
              <a:rPr lang="en-US" sz="2800" b="1" dirty="0" smtClean="0"/>
              <a:t>update anomaly</a:t>
            </a:r>
            <a:r>
              <a:rPr lang="en-US" sz="2800" dirty="0" smtClean="0"/>
              <a:t>. Employee 519 is shown as having different addresses on different records.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insertion anomaly</a:t>
            </a:r>
            <a:endParaRPr lang="en-US" dirty="0"/>
          </a:p>
        </p:txBody>
      </p:sp>
      <p:pic>
        <p:nvPicPr>
          <p:cNvPr id="43010" name="Picture 2" descr="File:Insertion anomaly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1143000"/>
            <a:ext cx="7219950" cy="3829051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609600" y="5181600"/>
            <a:ext cx="8077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An </a:t>
            </a:r>
            <a:r>
              <a:rPr lang="en-US" sz="2800" b="1" dirty="0" smtClean="0"/>
              <a:t>insertion anomaly</a:t>
            </a:r>
            <a:r>
              <a:rPr lang="en-US" sz="2800" dirty="0" smtClean="0"/>
              <a:t>. Until the new faculty member, Dr. Newsome, is assigned to teach at least one course, his details cannot be recorded.</a:t>
            </a: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b="1" dirty="0" smtClean="0"/>
              <a:t>deletion anomaly</a:t>
            </a:r>
            <a:endParaRPr lang="en-US" dirty="0"/>
          </a:p>
        </p:txBody>
      </p:sp>
      <p:pic>
        <p:nvPicPr>
          <p:cNvPr id="41986" name="Picture 2" descr="File:Deletion anomaly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600200"/>
            <a:ext cx="7391400" cy="3162301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81000" y="4648200"/>
            <a:ext cx="8458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A </a:t>
            </a:r>
            <a:r>
              <a:rPr lang="en-US" sz="2800" b="1" dirty="0" smtClean="0"/>
              <a:t>deletion anomaly</a:t>
            </a:r>
            <a:r>
              <a:rPr lang="en-US" sz="2800" dirty="0" smtClean="0"/>
              <a:t>. All information about Dr. </a:t>
            </a:r>
            <a:r>
              <a:rPr lang="en-US" sz="2800" dirty="0" err="1" smtClean="0"/>
              <a:t>Giddens</a:t>
            </a:r>
            <a:r>
              <a:rPr lang="en-US" sz="2800" dirty="0" smtClean="0"/>
              <a:t> is lost when he temporarily ceases to be assigned to any courses.</a:t>
            </a: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Languages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Language in which user requests information from the database.</a:t>
            </a:r>
          </a:p>
          <a:p>
            <a:r>
              <a:rPr lang="en-US" dirty="0"/>
              <a:t>Categories of languages</a:t>
            </a:r>
          </a:p>
          <a:p>
            <a:pPr lvl="1"/>
            <a:r>
              <a:rPr lang="en-US" dirty="0"/>
              <a:t>procedural</a:t>
            </a:r>
          </a:p>
          <a:p>
            <a:pPr lvl="1"/>
            <a:r>
              <a:rPr lang="en-US" dirty="0"/>
              <a:t>non-procedural</a:t>
            </a:r>
          </a:p>
          <a:p>
            <a:r>
              <a:rPr lang="en-US" dirty="0"/>
              <a:t>“Pure” languages:</a:t>
            </a:r>
          </a:p>
          <a:p>
            <a:pPr lvl="1"/>
            <a:r>
              <a:rPr lang="en-US" dirty="0"/>
              <a:t>Relational Algebra</a:t>
            </a:r>
          </a:p>
          <a:p>
            <a:pPr lvl="1"/>
            <a:r>
              <a:rPr lang="en-US" dirty="0" err="1"/>
              <a:t>Tuple</a:t>
            </a:r>
            <a:r>
              <a:rPr lang="en-US" dirty="0"/>
              <a:t> Relational Calculus</a:t>
            </a:r>
          </a:p>
          <a:p>
            <a:pPr lvl="1"/>
            <a:r>
              <a:rPr lang="en-US" dirty="0"/>
              <a:t>Domain Relational Calculus</a:t>
            </a:r>
          </a:p>
          <a:p>
            <a:r>
              <a:rPr lang="en-US" dirty="0"/>
              <a:t>Pure languages form underlying basis of query languages that people use.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Relational Algebra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Procedural language</a:t>
            </a:r>
          </a:p>
          <a:p>
            <a:r>
              <a:rPr lang="en-US" dirty="0"/>
              <a:t>Six basic operators</a:t>
            </a:r>
          </a:p>
          <a:p>
            <a:pPr lvl="1"/>
            <a:r>
              <a:rPr lang="en-US" dirty="0"/>
              <a:t>select</a:t>
            </a:r>
          </a:p>
          <a:p>
            <a:pPr lvl="1"/>
            <a:r>
              <a:rPr lang="en-US" dirty="0"/>
              <a:t>project</a:t>
            </a:r>
          </a:p>
          <a:p>
            <a:pPr lvl="1"/>
            <a:r>
              <a:rPr lang="en-US" dirty="0"/>
              <a:t>union</a:t>
            </a:r>
          </a:p>
          <a:p>
            <a:pPr lvl="1"/>
            <a:r>
              <a:rPr lang="en-US" dirty="0"/>
              <a:t>set difference</a:t>
            </a:r>
          </a:p>
          <a:p>
            <a:pPr lvl="1"/>
            <a:r>
              <a:rPr lang="en-US" dirty="0"/>
              <a:t>Cartesian product</a:t>
            </a:r>
          </a:p>
          <a:p>
            <a:pPr lvl="1"/>
            <a:r>
              <a:rPr lang="en-US" dirty="0"/>
              <a:t>rename</a:t>
            </a:r>
          </a:p>
          <a:p>
            <a:r>
              <a:rPr lang="en-US" dirty="0"/>
              <a:t>The operators take two or more relations as inputs and give a new relation as a result.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 Operation – Example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976313" y="1706563"/>
            <a:ext cx="15017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230188" indent="-230188" algn="ctr">
              <a:spcBef>
                <a:spcPct val="50000"/>
              </a:spcBef>
              <a:buClrTx/>
              <a:buSzPct val="125000"/>
              <a:buFontTx/>
              <a:buChar char="•"/>
            </a:pPr>
            <a:r>
              <a:rPr kumimoji="0" lang="en-US" sz="2000" i="0"/>
              <a:t>Relation</a:t>
            </a:r>
            <a:r>
              <a:rPr kumimoji="0" lang="en-US" sz="2000"/>
              <a:t> r</a:t>
            </a:r>
            <a:endParaRPr kumimoji="0" lang="en-US" sz="2000" i="0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200400" y="21336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3657600" y="21336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4114800" y="21336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C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4572000" y="21336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D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3200400" y="2667000"/>
            <a:ext cx="457200" cy="167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3657600" y="2667000"/>
            <a:ext cx="457200" cy="167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dirty="0"/>
              <a:t>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dirty="0"/>
              <a:t>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dirty="0"/>
              <a:t>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dirty="0"/>
              <a:t>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4114800" y="2667000"/>
            <a:ext cx="457200" cy="167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dirty="0"/>
              <a:t>1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dirty="0"/>
              <a:t>5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dirty="0"/>
              <a:t>12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dirty="0"/>
              <a:t>23</a:t>
            </a: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4572000" y="2667000"/>
            <a:ext cx="457200" cy="167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7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7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3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10</a:t>
            </a:r>
          </a:p>
        </p:txBody>
      </p:sp>
      <p:sp>
        <p:nvSpPr>
          <p:cNvPr id="32" name="Text Box 12"/>
          <p:cNvSpPr txBox="1">
            <a:spLocks noChangeArrowheads="1"/>
          </p:cNvSpPr>
          <p:nvPr/>
        </p:nvSpPr>
        <p:spPr bwMode="auto">
          <a:xfrm>
            <a:off x="1036638" y="4340225"/>
            <a:ext cx="2036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marL="230188" indent="-230188" algn="ctr">
              <a:spcBef>
                <a:spcPct val="50000"/>
              </a:spcBef>
              <a:buClrTx/>
              <a:buSzPct val="125000"/>
              <a:buFontTx/>
              <a:buChar char="•"/>
            </a:pPr>
            <a:r>
              <a:rPr kumimoji="0" lang="en-US" sz="2400" i="0"/>
              <a:t></a:t>
            </a:r>
            <a:r>
              <a:rPr kumimoji="0" lang="en-US" sz="2400" i="0" baseline="-25000"/>
              <a:t>A=B ^ D &gt; 5</a:t>
            </a:r>
            <a:r>
              <a:rPr kumimoji="0" lang="en-US" sz="2000" i="0" baseline="-25000"/>
              <a:t> </a:t>
            </a:r>
            <a:r>
              <a:rPr kumimoji="0" lang="en-US" sz="2400" i="0"/>
              <a:t>(r)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3200400" y="46482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3657600" y="46482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4114800" y="46482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C</a:t>
            </a: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4572000" y="46482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D</a:t>
            </a: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3200400" y="5181600"/>
            <a:ext cx="4572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3657600" y="5181600"/>
            <a:ext cx="4572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4114800" y="5181600"/>
            <a:ext cx="4572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23</a:t>
            </a: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4572000" y="5181600"/>
            <a:ext cx="4572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7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10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 Operation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tabLst>
                <a:tab pos="1658938" algn="l"/>
                <a:tab pos="3149600" algn="ctr"/>
                <a:tab pos="3425825" algn="l"/>
              </a:tabLst>
            </a:pPr>
            <a:r>
              <a:rPr lang="en-US" dirty="0"/>
              <a:t>Notation:  </a:t>
            </a:r>
            <a:r>
              <a:rPr lang="en-US" sz="2400" i="1" dirty="0">
                <a:sym typeface="Symbol" pitchFamily="18" charset="2"/>
              </a:rPr>
              <a:t>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i="1" baseline="-25000" dirty="0">
                <a:sym typeface="Symbol" pitchFamily="18" charset="2"/>
              </a:rPr>
              <a:t>p</a:t>
            </a:r>
            <a:r>
              <a:rPr lang="en-US" sz="2400" dirty="0">
                <a:sym typeface="Symbol" pitchFamily="18" charset="2"/>
              </a:rPr>
              <a:t>(</a:t>
            </a:r>
            <a:r>
              <a:rPr lang="en-US" sz="2400" i="1" dirty="0">
                <a:sym typeface="Symbol" pitchFamily="18" charset="2"/>
              </a:rPr>
              <a:t>r</a:t>
            </a:r>
            <a:r>
              <a:rPr lang="en-US" sz="2400" dirty="0">
                <a:sym typeface="Symbol" pitchFamily="18" charset="2"/>
              </a:rPr>
              <a:t>)</a:t>
            </a:r>
          </a:p>
          <a:p>
            <a:pPr>
              <a:lnSpc>
                <a:spcPct val="90000"/>
              </a:lnSpc>
              <a:tabLst>
                <a:tab pos="1658938" algn="l"/>
                <a:tab pos="3149600" algn="ctr"/>
                <a:tab pos="3425825" algn="l"/>
              </a:tabLst>
            </a:pPr>
            <a:r>
              <a:rPr lang="en-US" i="1" dirty="0">
                <a:sym typeface="Symbol" pitchFamily="18" charset="2"/>
              </a:rPr>
              <a:t>p</a:t>
            </a:r>
            <a:r>
              <a:rPr lang="en-US" dirty="0">
                <a:sym typeface="Symbol" pitchFamily="18" charset="2"/>
              </a:rPr>
              <a:t> is called the </a:t>
            </a:r>
            <a:r>
              <a:rPr lang="en-US" dirty="0">
                <a:solidFill>
                  <a:schemeClr val="tx2"/>
                </a:solidFill>
                <a:sym typeface="Symbol" pitchFamily="18" charset="2"/>
              </a:rPr>
              <a:t>selection </a:t>
            </a:r>
            <a:r>
              <a:rPr lang="en-US" dirty="0" smtClean="0">
                <a:solidFill>
                  <a:schemeClr val="tx2"/>
                </a:solidFill>
                <a:sym typeface="Symbol" pitchFamily="18" charset="2"/>
              </a:rPr>
              <a:t>predicate </a:t>
            </a:r>
            <a:r>
              <a:rPr lang="ar-SA" dirty="0" smtClean="0">
                <a:solidFill>
                  <a:schemeClr val="tx2"/>
                </a:solidFill>
                <a:sym typeface="Symbol" pitchFamily="18" charset="2"/>
              </a:rPr>
              <a:t>الاختيار المبنى عليه </a:t>
            </a:r>
            <a:endParaRPr lang="en-US" i="1" dirty="0">
              <a:solidFill>
                <a:schemeClr val="tx2"/>
              </a:solidFill>
              <a:sym typeface="Symbol" pitchFamily="18" charset="2"/>
            </a:endParaRPr>
          </a:p>
          <a:p>
            <a:pPr>
              <a:lnSpc>
                <a:spcPct val="90000"/>
              </a:lnSpc>
              <a:tabLst>
                <a:tab pos="1658938" algn="l"/>
                <a:tab pos="3149600" algn="ctr"/>
                <a:tab pos="3425825" algn="l"/>
              </a:tabLst>
            </a:pPr>
            <a:r>
              <a:rPr lang="en-US" dirty="0"/>
              <a:t>Defined as: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tabLst>
                <a:tab pos="1658938" algn="l"/>
                <a:tab pos="3149600" algn="ctr"/>
                <a:tab pos="3425825" algn="l"/>
              </a:tabLst>
            </a:pPr>
            <a:r>
              <a:rPr lang="en-US" dirty="0"/>
              <a:t>			 </a:t>
            </a:r>
            <a:r>
              <a:rPr lang="en-US" sz="2400" i="1" dirty="0">
                <a:sym typeface="Symbol" pitchFamily="18" charset="2"/>
              </a:rPr>
              <a:t></a:t>
            </a:r>
            <a:r>
              <a:rPr lang="en-US" sz="2400" i="1" baseline="-25000" dirty="0">
                <a:sym typeface="Symbol" pitchFamily="18" charset="2"/>
              </a:rPr>
              <a:t>p</a:t>
            </a:r>
            <a:r>
              <a:rPr lang="en-US" sz="2400" dirty="0">
                <a:sym typeface="Symbol" pitchFamily="18" charset="2"/>
              </a:rPr>
              <a:t>(</a:t>
            </a:r>
            <a:r>
              <a:rPr lang="en-US" b="1" i="1" dirty="0">
                <a:sym typeface="Symbol" pitchFamily="18" charset="2"/>
              </a:rPr>
              <a:t>r</a:t>
            </a:r>
            <a:r>
              <a:rPr lang="en-US" dirty="0">
                <a:sym typeface="Symbol" pitchFamily="18" charset="2"/>
              </a:rPr>
              <a:t>) = {</a:t>
            </a:r>
            <a:r>
              <a:rPr lang="en-US" i="1" dirty="0">
                <a:sym typeface="Symbol" pitchFamily="18" charset="2"/>
              </a:rPr>
              <a:t>t</a:t>
            </a:r>
            <a:r>
              <a:rPr lang="en-US" dirty="0">
                <a:sym typeface="Symbol" pitchFamily="18" charset="2"/>
              </a:rPr>
              <a:t> | </a:t>
            </a:r>
            <a:r>
              <a:rPr lang="en-US" i="1" dirty="0">
                <a:sym typeface="Symbol" pitchFamily="18" charset="2"/>
              </a:rPr>
              <a:t>t</a:t>
            </a:r>
            <a:r>
              <a:rPr lang="en-US" dirty="0">
                <a:sym typeface="Symbol" pitchFamily="18" charset="2"/>
              </a:rPr>
              <a:t>  </a:t>
            </a:r>
            <a:r>
              <a:rPr lang="en-US" i="1" dirty="0">
                <a:sym typeface="Symbol" pitchFamily="18" charset="2"/>
              </a:rPr>
              <a:t>r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b="1" dirty="0">
                <a:sym typeface="Symbol" pitchFamily="18" charset="2"/>
              </a:rPr>
              <a:t>and </a:t>
            </a:r>
            <a:r>
              <a:rPr lang="en-US" i="1" dirty="0">
                <a:sym typeface="Symbol" pitchFamily="18" charset="2"/>
              </a:rPr>
              <a:t>p(t)</a:t>
            </a:r>
            <a:r>
              <a:rPr lang="en-US" dirty="0">
                <a:sym typeface="Symbol" pitchFamily="18" charset="2"/>
              </a:rPr>
              <a:t>}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tabLst>
                <a:tab pos="1658938" algn="l"/>
                <a:tab pos="3149600" algn="ctr"/>
                <a:tab pos="3425825" algn="l"/>
              </a:tabLst>
            </a:pPr>
            <a:r>
              <a:rPr lang="en-US" dirty="0">
                <a:sym typeface="Symbol" pitchFamily="18" charset="2"/>
              </a:rPr>
              <a:t>	Where</a:t>
            </a:r>
            <a:r>
              <a:rPr lang="en-US" i="1" dirty="0">
                <a:sym typeface="Symbol" pitchFamily="18" charset="2"/>
              </a:rPr>
              <a:t> p</a:t>
            </a:r>
            <a:r>
              <a:rPr lang="en-US" dirty="0">
                <a:sym typeface="Symbol" pitchFamily="18" charset="2"/>
              </a:rPr>
              <a:t> is a formula in propositional calculus consisting of </a:t>
            </a:r>
            <a:r>
              <a:rPr lang="en-US" dirty="0">
                <a:solidFill>
                  <a:schemeClr val="tx2"/>
                </a:solidFill>
                <a:sym typeface="Symbol" pitchFamily="18" charset="2"/>
              </a:rPr>
              <a:t>terms </a:t>
            </a:r>
            <a:r>
              <a:rPr lang="en-US" dirty="0">
                <a:sym typeface="Symbol" pitchFamily="18" charset="2"/>
              </a:rPr>
              <a:t>connected by :  (</a:t>
            </a:r>
            <a:r>
              <a:rPr lang="en-US" b="1" dirty="0">
                <a:sym typeface="Symbol" pitchFamily="18" charset="2"/>
              </a:rPr>
              <a:t>and</a:t>
            </a:r>
            <a:r>
              <a:rPr lang="en-US" dirty="0">
                <a:sym typeface="Symbol" pitchFamily="18" charset="2"/>
              </a:rPr>
              <a:t>),  (</a:t>
            </a:r>
            <a:r>
              <a:rPr lang="en-US" b="1" dirty="0">
                <a:sym typeface="Symbol" pitchFamily="18" charset="2"/>
              </a:rPr>
              <a:t>or</a:t>
            </a:r>
            <a:r>
              <a:rPr lang="en-US" dirty="0">
                <a:sym typeface="Symbol" pitchFamily="18" charset="2"/>
              </a:rPr>
              <a:t>),  (</a:t>
            </a:r>
            <a:r>
              <a:rPr lang="en-US" b="1" dirty="0">
                <a:sym typeface="Symbol" pitchFamily="18" charset="2"/>
              </a:rPr>
              <a:t>not</a:t>
            </a:r>
            <a:r>
              <a:rPr lang="en-US" dirty="0">
                <a:sym typeface="Symbol" pitchFamily="18" charset="2"/>
              </a:rPr>
              <a:t>)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Each </a:t>
            </a:r>
            <a:r>
              <a:rPr lang="en-US" dirty="0">
                <a:solidFill>
                  <a:schemeClr val="tx2"/>
                </a:solidFill>
                <a:sym typeface="Symbol" pitchFamily="18" charset="2"/>
              </a:rPr>
              <a:t>term</a:t>
            </a:r>
            <a:r>
              <a:rPr lang="en-US" dirty="0">
                <a:sym typeface="Symbol" pitchFamily="18" charset="2"/>
              </a:rPr>
              <a:t> is one of: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tabLst>
                <a:tab pos="1658938" algn="l"/>
                <a:tab pos="3149600" algn="ctr"/>
                <a:tab pos="3425825" algn="l"/>
              </a:tabLst>
            </a:pPr>
            <a:r>
              <a:rPr lang="en-US" dirty="0">
                <a:sym typeface="Symbol" pitchFamily="18" charset="2"/>
              </a:rPr>
              <a:t>		&lt;attribute&gt;	</a:t>
            </a:r>
            <a:r>
              <a:rPr lang="en-US" i="1" dirty="0">
                <a:sym typeface="Symbol" pitchFamily="18" charset="2"/>
              </a:rPr>
              <a:t>op</a:t>
            </a:r>
            <a:r>
              <a:rPr lang="en-US" dirty="0">
                <a:sym typeface="Symbol" pitchFamily="18" charset="2"/>
              </a:rPr>
              <a:t> 	&lt;attribute&gt; or &lt;constant&gt;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tabLst>
                <a:tab pos="1658938" algn="l"/>
                <a:tab pos="3149600" algn="ctr"/>
                <a:tab pos="3425825" algn="l"/>
              </a:tabLst>
            </a:pPr>
            <a:r>
              <a:rPr lang="en-US" dirty="0">
                <a:sym typeface="Symbol" pitchFamily="18" charset="2"/>
              </a:rPr>
              <a:t>     where </a:t>
            </a:r>
            <a:r>
              <a:rPr lang="en-US" i="1" dirty="0">
                <a:sym typeface="Symbol" pitchFamily="18" charset="2"/>
              </a:rPr>
              <a:t>op</a:t>
            </a:r>
            <a:r>
              <a:rPr lang="en-US" dirty="0">
                <a:sym typeface="Symbol" pitchFamily="18" charset="2"/>
              </a:rPr>
              <a:t> is one of:  =, , &gt;, . &lt;. </a:t>
            </a:r>
          </a:p>
          <a:p>
            <a:pPr>
              <a:lnSpc>
                <a:spcPct val="90000"/>
              </a:lnSpc>
              <a:tabLst>
                <a:tab pos="1658938" algn="l"/>
                <a:tab pos="3149600" algn="ctr"/>
                <a:tab pos="3425825" algn="l"/>
              </a:tabLst>
            </a:pPr>
            <a:r>
              <a:rPr lang="en-US" dirty="0">
                <a:sym typeface="Symbol" pitchFamily="18" charset="2"/>
              </a:rPr>
              <a:t>Example of selection: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 </a:t>
            </a:r>
            <a:r>
              <a:rPr lang="en-US" i="1" dirty="0" smtClean="0">
                <a:sym typeface="Symbol" pitchFamily="18" charset="2"/>
              </a:rPr>
              <a:t></a:t>
            </a:r>
            <a:r>
              <a:rPr lang="en-US" i="1" baseline="-25000" dirty="0" smtClean="0">
                <a:sym typeface="Symbol" pitchFamily="18" charset="2"/>
              </a:rPr>
              <a:t>p</a:t>
            </a:r>
            <a:r>
              <a:rPr lang="en-US" dirty="0" smtClean="0">
                <a:sym typeface="Symbol" pitchFamily="18" charset="2"/>
              </a:rPr>
              <a:t>(</a:t>
            </a:r>
            <a:r>
              <a:rPr lang="en-US" b="1" i="1" dirty="0" smtClean="0">
                <a:sym typeface="Symbol" pitchFamily="18" charset="2"/>
              </a:rPr>
              <a:t>r</a:t>
            </a:r>
            <a:r>
              <a:rPr lang="en-US" dirty="0" smtClean="0">
                <a:sym typeface="Symbol" pitchFamily="18" charset="2"/>
              </a:rPr>
              <a:t>)  </a:t>
            </a:r>
            <a:r>
              <a:rPr lang="ar-SA" dirty="0" smtClean="0">
                <a:sym typeface="Symbol" pitchFamily="18" charset="2"/>
              </a:rPr>
              <a:t>تمثل </a:t>
            </a:r>
            <a:r>
              <a:rPr lang="en-US" dirty="0" smtClean="0">
                <a:sym typeface="Symbol" pitchFamily="18" charset="2"/>
              </a:rPr>
              <a:t> </a:t>
            </a:r>
            <a:r>
              <a:rPr lang="en-US" sz="2400" i="1" dirty="0" smtClean="0">
                <a:sym typeface="Symbol" pitchFamily="18" charset="2"/>
              </a:rPr>
              <a:t></a:t>
            </a:r>
            <a:r>
              <a:rPr lang="en-US" sz="2400" dirty="0" smtClean="0">
                <a:sym typeface="Symbol" pitchFamily="18" charset="2"/>
              </a:rPr>
              <a:t> </a:t>
            </a:r>
            <a:r>
              <a:rPr lang="en-US" sz="2400" i="1" baseline="-25000" dirty="0">
                <a:sym typeface="Symbol" pitchFamily="18" charset="2"/>
              </a:rPr>
              <a:t>branch-name=“</a:t>
            </a:r>
            <a:r>
              <a:rPr lang="en-US" sz="2400" i="1" baseline="-25000" dirty="0" err="1">
                <a:sym typeface="Symbol" pitchFamily="18" charset="2"/>
              </a:rPr>
              <a:t>Perryridge</a:t>
            </a:r>
            <a:r>
              <a:rPr lang="en-US" i="1" baseline="-25000" dirty="0">
                <a:sym typeface="Symbol" pitchFamily="18" charset="2"/>
              </a:rPr>
              <a:t>”</a:t>
            </a:r>
            <a:r>
              <a:rPr lang="en-US" dirty="0">
                <a:sym typeface="Symbol" pitchFamily="18" charset="2"/>
              </a:rPr>
              <a:t>(</a:t>
            </a:r>
            <a:r>
              <a:rPr lang="en-US" i="1" dirty="0">
                <a:sym typeface="Symbol" pitchFamily="18" charset="2"/>
              </a:rPr>
              <a:t>account</a:t>
            </a:r>
            <a:r>
              <a:rPr lang="en-US" dirty="0" smtClean="0">
                <a:sym typeface="Symbol" pitchFamily="18" charset="2"/>
              </a:rPr>
              <a:t>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Model</a:t>
            </a:r>
            <a:r>
              <a:rPr lang="ar-SA" dirty="0" smtClean="0"/>
              <a:t>  </a:t>
            </a:r>
            <a:r>
              <a:rPr lang="en-US" dirty="0" smtClean="0"/>
              <a:t> algebra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Structure of Relational Databases</a:t>
            </a:r>
          </a:p>
          <a:p>
            <a:r>
              <a:rPr lang="en-US" dirty="0"/>
              <a:t>Relational Algebra</a:t>
            </a:r>
          </a:p>
          <a:p>
            <a:r>
              <a:rPr lang="en-US" dirty="0" err="1"/>
              <a:t>Tuple</a:t>
            </a:r>
            <a:r>
              <a:rPr lang="en-US" dirty="0"/>
              <a:t> Relational </a:t>
            </a:r>
            <a:r>
              <a:rPr lang="en-US" dirty="0" smtClean="0"/>
              <a:t>Calculus</a:t>
            </a:r>
            <a:r>
              <a:rPr lang="ar-SA" dirty="0" smtClean="0"/>
              <a:t> </a:t>
            </a:r>
            <a:r>
              <a:rPr lang="en-US" dirty="0"/>
              <a:t> </a:t>
            </a:r>
            <a:r>
              <a:rPr lang="ar-SA" dirty="0" smtClean="0"/>
              <a:t>العلاقات المضاعفة الحسابية</a:t>
            </a:r>
            <a:endParaRPr lang="en-US" dirty="0"/>
          </a:p>
          <a:p>
            <a:r>
              <a:rPr lang="en-US" dirty="0"/>
              <a:t>Domain Relational Calculus</a:t>
            </a:r>
          </a:p>
          <a:p>
            <a:r>
              <a:rPr lang="en-US" dirty="0"/>
              <a:t>Extended Relational-Algebra-Operations</a:t>
            </a:r>
          </a:p>
          <a:p>
            <a:r>
              <a:rPr lang="en-US" dirty="0"/>
              <a:t>Modification of the Database</a:t>
            </a:r>
          </a:p>
          <a:p>
            <a:r>
              <a:rPr lang="en-US" dirty="0"/>
              <a:t>Views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rtl="1"/>
            <a:r>
              <a:rPr lang="ar-SA" dirty="0" smtClean="0"/>
              <a:t> و في اغلب </a:t>
            </a:r>
            <a:r>
              <a:rPr lang="ar-SA" dirty="0" err="1" smtClean="0"/>
              <a:t>الاحيان</a:t>
            </a:r>
            <a:r>
              <a:rPr lang="ar-SA" dirty="0" smtClean="0"/>
              <a:t> يكون اسم الكيان </a:t>
            </a:r>
            <a:r>
              <a:rPr lang="ar-SA" u="sng" dirty="0" smtClean="0"/>
              <a:t>اسماً مفردا</a:t>
            </a:r>
            <a:endParaRPr lang="en-US" dirty="0" smtClean="0"/>
          </a:p>
          <a:p>
            <a:pPr lvl="0" rtl="1"/>
            <a:r>
              <a:rPr lang="ar-SA" b="1" dirty="0" err="1" smtClean="0"/>
              <a:t>امثلة</a:t>
            </a:r>
            <a:r>
              <a:rPr lang="ar-SA" b="1" dirty="0" smtClean="0"/>
              <a:t> على الكيان </a:t>
            </a:r>
            <a:r>
              <a:rPr lang="ar-SA" dirty="0" smtClean="0"/>
              <a:t>: مريض  ، دواء ، يعالج بـ .</a:t>
            </a:r>
            <a:endParaRPr lang="en-US" dirty="0" smtClean="0"/>
          </a:p>
          <a:p>
            <a:pPr lvl="0" rtl="1"/>
            <a:r>
              <a:rPr lang="ar-SA" b="1" dirty="0" smtClean="0"/>
              <a:t>العلاقة الرابطة</a:t>
            </a:r>
            <a:r>
              <a:rPr lang="ar-SA" b="1" u="sng" dirty="0" smtClean="0"/>
              <a:t>“</a:t>
            </a:r>
            <a:r>
              <a:rPr lang="en-US" b="1" u="sng" dirty="0" smtClean="0"/>
              <a:t>Relationships</a:t>
            </a:r>
            <a:r>
              <a:rPr lang="ar-SA" b="1" u="sng" dirty="0" smtClean="0"/>
              <a:t>“:</a:t>
            </a:r>
            <a:r>
              <a:rPr lang="ar-SA" u="sng" dirty="0" smtClean="0"/>
              <a:t> </a:t>
            </a:r>
            <a:r>
              <a:rPr lang="ar-SA" dirty="0" smtClean="0"/>
              <a:t> هي العلاقة التي تربط بين الكيانات </a:t>
            </a:r>
            <a:r>
              <a:rPr lang="ar-SA" dirty="0" err="1" smtClean="0"/>
              <a:t>و</a:t>
            </a:r>
            <a:r>
              <a:rPr lang="ar-SA" dirty="0" smtClean="0"/>
              <a:t>  تمثل رابطة العالم المصغر الذي تمثله قاعدة البيانات.</a:t>
            </a:r>
            <a:endParaRPr lang="en-US" dirty="0" smtClean="0"/>
          </a:p>
          <a:p>
            <a:pPr lvl="0" rtl="1"/>
            <a:r>
              <a:rPr lang="ar-SA" dirty="0" smtClean="0"/>
              <a:t>تعبر العلاقات الرابطة </a:t>
            </a:r>
            <a:r>
              <a:rPr lang="en-US" dirty="0" smtClean="0"/>
              <a:t> </a:t>
            </a:r>
            <a:r>
              <a:rPr lang="ar-SA" dirty="0" smtClean="0"/>
              <a:t>عن الروابط بين البيانات في الواقع </a:t>
            </a:r>
            <a:r>
              <a:rPr lang="ar-SA" dirty="0" err="1" smtClean="0"/>
              <a:t>و</a:t>
            </a:r>
            <a:r>
              <a:rPr lang="ar-SA" dirty="0" smtClean="0"/>
              <a:t> تمثل في اغلب </a:t>
            </a:r>
            <a:r>
              <a:rPr lang="ar-SA" dirty="0" err="1" smtClean="0"/>
              <a:t>الاحوال</a:t>
            </a:r>
            <a:r>
              <a:rPr lang="ar-SA" dirty="0" smtClean="0"/>
              <a:t> ب</a:t>
            </a:r>
            <a:r>
              <a:rPr lang="ar-SA" u="sng" dirty="0" smtClean="0"/>
              <a:t>فعل مضارع </a:t>
            </a:r>
            <a:r>
              <a:rPr lang="ar-SA" u="sng" dirty="0" err="1" smtClean="0"/>
              <a:t>او</a:t>
            </a:r>
            <a:r>
              <a:rPr lang="ar-SA" u="sng" dirty="0" smtClean="0"/>
              <a:t> فعلاً مبني للمجهول</a:t>
            </a:r>
            <a:endParaRPr lang="en-US" dirty="0" smtClean="0"/>
          </a:p>
          <a:p>
            <a:pPr algn="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Projection Operation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1"/>
            <a:ext cx="8229600" cy="3352800"/>
          </a:xfrm>
        </p:spPr>
        <p:txBody>
          <a:bodyPr/>
          <a:lstStyle/>
          <a:p>
            <a:r>
              <a:rPr lang="en-US" dirty="0"/>
              <a:t>Given a relation R, the projection operation is used to create a new relation S, such that each </a:t>
            </a:r>
            <a:r>
              <a:rPr lang="en-US" dirty="0" err="1"/>
              <a:t>tuple</a:t>
            </a:r>
            <a:r>
              <a:rPr lang="en-US" dirty="0"/>
              <a:t> </a:t>
            </a:r>
            <a:r>
              <a:rPr lang="en-US" dirty="0" err="1"/>
              <a:t>t</a:t>
            </a:r>
            <a:r>
              <a:rPr lang="en-US" baseline="-25000" dirty="0" err="1"/>
              <a:t>s</a:t>
            </a:r>
            <a:r>
              <a:rPr lang="en-US" baseline="-25000" dirty="0"/>
              <a:t> </a:t>
            </a:r>
            <a:r>
              <a:rPr lang="en-US" dirty="0"/>
              <a:t>is formed by taking a </a:t>
            </a:r>
            <a:r>
              <a:rPr lang="en-US" dirty="0" err="1"/>
              <a:t>tuple</a:t>
            </a:r>
            <a:r>
              <a:rPr lang="en-US" dirty="0"/>
              <a:t> </a:t>
            </a:r>
            <a:r>
              <a:rPr lang="en-US" dirty="0" err="1"/>
              <a:t>t</a:t>
            </a:r>
            <a:r>
              <a:rPr lang="en-US" baseline="-25000" dirty="0" err="1"/>
              <a:t>R</a:t>
            </a:r>
            <a:r>
              <a:rPr lang="en-US" dirty="0"/>
              <a:t> and removing one or more columns.</a:t>
            </a:r>
          </a:p>
          <a:p>
            <a:r>
              <a:rPr lang="en-US" dirty="0"/>
              <a:t>Formally, the projection of R over columns A</a:t>
            </a:r>
            <a:r>
              <a:rPr lang="en-US" baseline="-25000" dirty="0"/>
              <a:t>1</a:t>
            </a:r>
            <a:r>
              <a:rPr lang="en-US" dirty="0"/>
              <a:t>, A</a:t>
            </a:r>
            <a:r>
              <a:rPr lang="en-US" baseline="-25000" dirty="0"/>
              <a:t>2</a:t>
            </a:r>
            <a:r>
              <a:rPr lang="en-US" dirty="0"/>
              <a:t>, …,A</a:t>
            </a:r>
            <a:r>
              <a:rPr lang="en-US" baseline="-25000" dirty="0"/>
              <a:t>n </a:t>
            </a:r>
            <a:r>
              <a:rPr lang="en-US" dirty="0"/>
              <a:t>is defined as</a:t>
            </a:r>
            <a:r>
              <a:rPr lang="en-US" dirty="0" smtClean="0"/>
              <a:t>: </a:t>
            </a:r>
            <a:endParaRPr lang="en-US" dirty="0"/>
          </a:p>
          <a:p>
            <a:endParaRPr lang="el-GR" baseline="-25000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762000" y="4724400"/>
          <a:ext cx="7543800" cy="1709268"/>
        </p:xfrm>
        <a:graphic>
          <a:graphicData uri="http://schemas.openxmlformats.org/presentationml/2006/ole">
            <p:oleObj spid="_x0000_s3075" name="Equation" r:id="rId3" imgW="3136680" imgH="711000" progId="">
              <p:embed/>
            </p:oleObj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Operation – Example</a:t>
            </a:r>
          </a:p>
        </p:txBody>
      </p:sp>
      <p:sp>
        <p:nvSpPr>
          <p:cNvPr id="2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Relation</a:t>
            </a:r>
            <a:r>
              <a:rPr lang="en-US" i="1" dirty="0"/>
              <a:t> r</a:t>
            </a:r>
            <a:r>
              <a:rPr lang="en-US" dirty="0" smtClean="0"/>
              <a:t>:</a:t>
            </a:r>
          </a:p>
          <a:p>
            <a:endParaRPr lang="en-US" dirty="0"/>
          </a:p>
        </p:txBody>
      </p:sp>
      <p:sp>
        <p:nvSpPr>
          <p:cNvPr id="21" name="Rectangle 28"/>
          <p:cNvSpPr>
            <a:spLocks noChangeArrowheads="1"/>
          </p:cNvSpPr>
          <p:nvPr/>
        </p:nvSpPr>
        <p:spPr bwMode="auto">
          <a:xfrm>
            <a:off x="773113" y="4065588"/>
            <a:ext cx="70294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Font typeface="Monotype Sorts" pitchFamily="2" charset="2"/>
              <a:buChar char="n"/>
            </a:pPr>
            <a:r>
              <a:rPr lang="en-US" sz="2000" dirty="0" smtClean="0"/>
              <a:t>∏</a:t>
            </a:r>
            <a:r>
              <a:rPr lang="en-US" sz="2400" baseline="-25000" dirty="0" smtClean="0"/>
              <a:t>A,C</a:t>
            </a:r>
            <a:r>
              <a:rPr lang="en-US" sz="2000" dirty="0" smtClean="0"/>
              <a:t> (r)</a:t>
            </a:r>
            <a:endParaRPr lang="en-US" sz="2000" i="0" dirty="0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3276600" y="19812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733800" y="19812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4191000" y="19812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C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3276600" y="2514600"/>
            <a:ext cx="457200" cy="167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3733800" y="2514600"/>
            <a:ext cx="457200" cy="167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10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20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30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40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4191000" y="2514600"/>
            <a:ext cx="457200" cy="167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743200" y="43434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3200400" y="43434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C</a:t>
            </a: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2743200" y="4876800"/>
            <a:ext cx="457200" cy="167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3200400" y="4876800"/>
            <a:ext cx="457200" cy="167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</a:t>
            </a:r>
          </a:p>
        </p:txBody>
      </p:sp>
      <p:sp>
        <p:nvSpPr>
          <p:cNvPr id="33" name="Text Box 21"/>
          <p:cNvSpPr txBox="1">
            <a:spLocks noChangeArrowheads="1"/>
          </p:cNvSpPr>
          <p:nvPr/>
        </p:nvSpPr>
        <p:spPr bwMode="auto">
          <a:xfrm>
            <a:off x="3810000" y="5334000"/>
            <a:ext cx="317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i="0"/>
              <a:t>=</a:t>
            </a: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4267200" y="43434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4724400" y="43434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C</a:t>
            </a: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4267200" y="4876800"/>
            <a:ext cx="4572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4724400" y="4876800"/>
            <a:ext cx="4572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Operation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tabLst>
                <a:tab pos="3257550" algn="ctr"/>
              </a:tabLst>
            </a:pPr>
            <a:r>
              <a:rPr lang="en-US" dirty="0"/>
              <a:t>Notation</a:t>
            </a:r>
            <a:r>
              <a:rPr lang="en-US" dirty="0" smtClean="0"/>
              <a:t>:   </a:t>
            </a:r>
            <a:r>
              <a:rPr lang="ar-SA" dirty="0" smtClean="0"/>
              <a:t>لاحظ </a:t>
            </a:r>
            <a:r>
              <a:rPr lang="ar-SA" dirty="0" err="1" smtClean="0"/>
              <a:t>ان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dirty="0">
                <a:sym typeface="Symbol" pitchFamily="18" charset="2"/>
              </a:rPr>
              <a:t></a:t>
            </a:r>
            <a:r>
              <a:rPr lang="en-US" sz="2400" baseline="-25000" dirty="0"/>
              <a:t>A1, A2, …,</a:t>
            </a:r>
            <a:r>
              <a:rPr lang="en-US" sz="2400" i="1" baseline="-25000" dirty="0"/>
              <a:t> </a:t>
            </a:r>
            <a:r>
              <a:rPr lang="en-US" sz="2400" i="1" baseline="-25000" dirty="0" err="1"/>
              <a:t>Ak</a:t>
            </a:r>
            <a:r>
              <a:rPr lang="en-US" dirty="0"/>
              <a:t> (</a:t>
            </a:r>
            <a:r>
              <a:rPr lang="en-US" i="1" dirty="0"/>
              <a:t>r</a:t>
            </a:r>
            <a:r>
              <a:rPr lang="en-US" dirty="0"/>
              <a:t>)</a:t>
            </a:r>
          </a:p>
          <a:p>
            <a:pPr>
              <a:buFont typeface="Monotype Sorts" pitchFamily="2" charset="2"/>
              <a:buNone/>
              <a:tabLst>
                <a:tab pos="3257550" algn="ctr"/>
              </a:tabLst>
            </a:pPr>
            <a:r>
              <a:rPr lang="en-US" dirty="0"/>
              <a:t>	where </a:t>
            </a:r>
            <a:r>
              <a:rPr lang="en-US" i="1" dirty="0"/>
              <a:t>A</a:t>
            </a:r>
            <a:r>
              <a:rPr lang="en-US" i="1" baseline="-25000" dirty="0"/>
              <a:t>1</a:t>
            </a:r>
            <a:r>
              <a:rPr lang="en-US" i="1" dirty="0"/>
              <a:t>, A</a:t>
            </a:r>
            <a:r>
              <a:rPr lang="en-US" i="1" baseline="-25000" dirty="0"/>
              <a:t>2</a:t>
            </a:r>
            <a:r>
              <a:rPr lang="en-US" dirty="0"/>
              <a:t> are attribute names and </a:t>
            </a:r>
            <a:r>
              <a:rPr lang="en-US" i="1" dirty="0"/>
              <a:t>r</a:t>
            </a:r>
            <a:r>
              <a:rPr lang="en-US" dirty="0"/>
              <a:t> is a relation name.</a:t>
            </a:r>
          </a:p>
          <a:p>
            <a:pPr>
              <a:tabLst>
                <a:tab pos="3257550" algn="ctr"/>
              </a:tabLst>
            </a:pPr>
            <a:r>
              <a:rPr lang="en-US" dirty="0"/>
              <a:t>The result is defined as the relation of </a:t>
            </a:r>
            <a:r>
              <a:rPr lang="en-US" i="1" dirty="0"/>
              <a:t>k</a:t>
            </a:r>
            <a:r>
              <a:rPr lang="en-US" dirty="0"/>
              <a:t> columns obtained by erasing the columns that are not listed</a:t>
            </a:r>
          </a:p>
          <a:p>
            <a:pPr>
              <a:tabLst>
                <a:tab pos="3257550" algn="ctr"/>
              </a:tabLst>
            </a:pPr>
            <a:r>
              <a:rPr lang="en-US" dirty="0"/>
              <a:t>Duplicate rows removed from result, since relations are sets</a:t>
            </a:r>
          </a:p>
          <a:p>
            <a:pPr>
              <a:tabLst>
                <a:tab pos="3257550" algn="ctr"/>
              </a:tabLst>
            </a:pPr>
            <a:r>
              <a:rPr lang="en-US" dirty="0"/>
              <a:t>E.g. To eliminate the </a:t>
            </a:r>
            <a:r>
              <a:rPr lang="en-US" i="1" dirty="0"/>
              <a:t>branch-name</a:t>
            </a:r>
            <a:r>
              <a:rPr lang="en-US" dirty="0"/>
              <a:t> attribute of </a:t>
            </a:r>
            <a:r>
              <a:rPr lang="en-US" i="1" dirty="0"/>
              <a:t>account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   </a:t>
            </a:r>
            <a:r>
              <a:rPr lang="en-US" dirty="0">
                <a:sym typeface="Symbol" pitchFamily="18" charset="2"/>
              </a:rPr>
              <a:t></a:t>
            </a:r>
            <a:r>
              <a:rPr lang="en-US" sz="2400" i="1" baseline="-25000" dirty="0"/>
              <a:t>account-number, balance</a:t>
            </a:r>
            <a:r>
              <a:rPr lang="en-US" dirty="0"/>
              <a:t> (</a:t>
            </a:r>
            <a:r>
              <a:rPr lang="en-US" i="1" dirty="0"/>
              <a:t>account</a:t>
            </a:r>
            <a:r>
              <a:rPr lang="en-US" dirty="0"/>
              <a:t>)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anomalies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505200"/>
            <a:ext cx="8229600" cy="2438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What is the problem of this DB table?</a:t>
            </a:r>
          </a:p>
          <a:p>
            <a:r>
              <a:rPr lang="en-US" dirty="0" smtClean="0"/>
              <a:t>1- adding, deleting and updating problems</a:t>
            </a:r>
          </a:p>
          <a:p>
            <a:r>
              <a:rPr lang="en-US" dirty="0" smtClean="0"/>
              <a:t>Adding </a:t>
            </a:r>
            <a:r>
              <a:rPr lang="en-US" dirty="0" err="1" smtClean="0"/>
              <a:t>prob</a:t>
            </a:r>
            <a:r>
              <a:rPr lang="en-US" dirty="0" smtClean="0"/>
              <a:t>: </a:t>
            </a:r>
            <a:r>
              <a:rPr lang="en-US" sz="2400" dirty="0" smtClean="0"/>
              <a:t>We cant add new dept without </a:t>
            </a:r>
            <a:r>
              <a:rPr lang="en-US" sz="2400" dirty="0" err="1" smtClean="0"/>
              <a:t>Empno</a:t>
            </a:r>
            <a:r>
              <a:rPr lang="en-US" sz="2400" dirty="0" smtClean="0"/>
              <a:t> because the prim key is </a:t>
            </a:r>
            <a:r>
              <a:rPr lang="en-US" sz="2400" dirty="0" err="1" smtClean="0"/>
              <a:t>Empno</a:t>
            </a:r>
            <a:endParaRPr lang="en-US" sz="2400" dirty="0" smtClean="0"/>
          </a:p>
          <a:p>
            <a:r>
              <a:rPr lang="en-US" sz="2400" dirty="0" smtClean="0"/>
              <a:t>2-redandance in data of </a:t>
            </a:r>
            <a:r>
              <a:rPr lang="en-US" sz="2400" dirty="0" err="1" smtClean="0"/>
              <a:t>Dname</a:t>
            </a:r>
            <a:r>
              <a:rPr lang="en-US" sz="2400" dirty="0" smtClean="0"/>
              <a:t> and Loc, so if we changed </a:t>
            </a:r>
            <a:r>
              <a:rPr lang="en-US" sz="2400" dirty="0" err="1" smtClean="0"/>
              <a:t>Lc</a:t>
            </a:r>
            <a:r>
              <a:rPr lang="en-US" sz="2400" dirty="0" smtClean="0"/>
              <a:t> from </a:t>
            </a:r>
            <a:r>
              <a:rPr lang="en-US" sz="2400" dirty="0" err="1" smtClean="0"/>
              <a:t>jeddah</a:t>
            </a:r>
            <a:r>
              <a:rPr lang="en-US" sz="2400" dirty="0" smtClean="0"/>
              <a:t> to </a:t>
            </a:r>
            <a:r>
              <a:rPr lang="en-US" sz="2400" dirty="0" err="1" smtClean="0"/>
              <a:t>riyadh</a:t>
            </a:r>
            <a:r>
              <a:rPr lang="en-US" sz="2400" dirty="0" smtClean="0"/>
              <a:t> for one </a:t>
            </a:r>
            <a:r>
              <a:rPr lang="en-US" sz="2400" dirty="0" err="1" smtClean="0"/>
              <a:t>Emp</a:t>
            </a:r>
            <a:r>
              <a:rPr lang="en-US" sz="2400" dirty="0" smtClean="0"/>
              <a:t>, will must change for all </a:t>
            </a:r>
            <a:r>
              <a:rPr lang="en-US" sz="2400" dirty="0" err="1" smtClean="0"/>
              <a:t>Emp</a:t>
            </a:r>
            <a:endParaRPr lang="en-US" sz="2400" dirty="0" smtClean="0"/>
          </a:p>
          <a:p>
            <a:endParaRPr lang="en-US" sz="2400" dirty="0" smtClean="0"/>
          </a:p>
          <a:p>
            <a:endParaRPr lang="en-US" dirty="0"/>
          </a:p>
        </p:txBody>
      </p:sp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371600"/>
            <a:ext cx="838200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FD rules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|=</a:t>
            </a:r>
            <a:r>
              <a:rPr lang="ar-SA" dirty="0" smtClean="0"/>
              <a:t> </a:t>
            </a:r>
            <a:r>
              <a:rPr lang="ar-SA" sz="2400" dirty="0" smtClean="0"/>
              <a:t>تعنى انه إذا تحقق ما قبلها فإنه يمكن استنتاج الجانب الآخر  </a:t>
            </a:r>
            <a:endParaRPr lang="en-US" sz="2400" dirty="0" smtClean="0"/>
          </a:p>
          <a:p>
            <a:r>
              <a:rPr lang="en-US" dirty="0" smtClean="0"/>
              <a:t>1- reflection rule  </a:t>
            </a:r>
            <a:r>
              <a:rPr lang="ar-SA" dirty="0" smtClean="0"/>
              <a:t>قاعدة الانعكاس</a:t>
            </a:r>
            <a:endParaRPr lang="en-US" dirty="0" smtClean="0"/>
          </a:p>
          <a:p>
            <a:r>
              <a:rPr lang="en-US" dirty="0" smtClean="0"/>
              <a:t>     If Y is a part of X   </a:t>
            </a:r>
            <a:r>
              <a:rPr lang="en-US" dirty="0" smtClean="0">
                <a:sym typeface="Wingdings" pitchFamily="2" charset="2"/>
              </a:rPr>
              <a:t> </a:t>
            </a:r>
          </a:p>
          <a:p>
            <a:r>
              <a:rPr lang="en-US" dirty="0" smtClean="0">
                <a:sym typeface="Wingdings" pitchFamily="2" charset="2"/>
              </a:rPr>
              <a:t>     Then XY                                 ( Y </a:t>
            </a:r>
            <a:r>
              <a:rPr lang="ar-SA" dirty="0" smtClean="0">
                <a:sym typeface="Wingdings" pitchFamily="2" charset="2"/>
              </a:rPr>
              <a:t>تحدد قيمة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ar-SA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X)</a:t>
            </a:r>
            <a:endParaRPr lang="ar-SA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2- Augmentation rule </a:t>
            </a:r>
            <a:r>
              <a:rPr lang="ar-SA" dirty="0" smtClean="0">
                <a:sym typeface="Wingdings" pitchFamily="2" charset="2"/>
              </a:rPr>
              <a:t>قاعدة الإضافة   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{XY} |=   XZYZ</a:t>
            </a:r>
          </a:p>
          <a:p>
            <a:endParaRPr lang="en-US" dirty="0"/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8917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00600" y="2819401"/>
            <a:ext cx="990600" cy="5213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3- Transitive </a:t>
            </a:r>
            <a:r>
              <a:rPr lang="ar-SA" dirty="0" smtClean="0"/>
              <a:t>قاعدة التعدي  </a:t>
            </a:r>
            <a:endParaRPr lang="en-US" dirty="0" smtClean="0"/>
          </a:p>
          <a:p>
            <a:r>
              <a:rPr lang="en-US" dirty="0" smtClean="0"/>
              <a:t>{ X</a:t>
            </a:r>
            <a:r>
              <a:rPr lang="en-US" dirty="0" smtClean="0">
                <a:sym typeface="Wingdings" pitchFamily="2" charset="2"/>
              </a:rPr>
              <a:t>Y , Y Z} |= XZ</a:t>
            </a:r>
            <a:endParaRPr lang="ar-SA" dirty="0" smtClean="0">
              <a:sym typeface="Wingdings" pitchFamily="2" charset="2"/>
            </a:endParaRPr>
          </a:p>
          <a:p>
            <a:pPr algn="l" rtl="1"/>
            <a:r>
              <a:rPr lang="ar-SA" dirty="0" err="1" smtClean="0">
                <a:sym typeface="Wingdings" pitchFamily="2" charset="2"/>
              </a:rPr>
              <a:t>اذا</a:t>
            </a:r>
            <a:r>
              <a:rPr lang="ar-SA" dirty="0" smtClean="0">
                <a:sym typeface="Wingdings" pitchFamily="2" charset="2"/>
              </a:rPr>
              <a:t> كانت </a:t>
            </a:r>
            <a:r>
              <a:rPr lang="en-US" dirty="0" smtClean="0">
                <a:sym typeface="Wingdings" pitchFamily="2" charset="2"/>
              </a:rPr>
              <a:t>X</a:t>
            </a:r>
            <a:r>
              <a:rPr lang="ar-SA" dirty="0" smtClean="0">
                <a:sym typeface="Wingdings" pitchFamily="2" charset="2"/>
              </a:rPr>
              <a:t> تحدد </a:t>
            </a:r>
            <a:r>
              <a:rPr lang="en-US" dirty="0" smtClean="0">
                <a:sym typeface="Wingdings" pitchFamily="2" charset="2"/>
              </a:rPr>
              <a:t>Y </a:t>
            </a:r>
            <a:r>
              <a:rPr lang="ar-SA" dirty="0" smtClean="0">
                <a:sym typeface="Wingdings" pitchFamily="2" charset="2"/>
              </a:rPr>
              <a:t> و كانت </a:t>
            </a:r>
            <a:r>
              <a:rPr lang="en-US" dirty="0" smtClean="0">
                <a:sym typeface="Wingdings" pitchFamily="2" charset="2"/>
              </a:rPr>
              <a:t>Y </a:t>
            </a:r>
            <a:r>
              <a:rPr lang="ar-SA" dirty="0" smtClean="0">
                <a:sym typeface="Wingdings" pitchFamily="2" charset="2"/>
              </a:rPr>
              <a:t>تحدد </a:t>
            </a:r>
            <a:r>
              <a:rPr lang="en-US" dirty="0" smtClean="0">
                <a:sym typeface="Wingdings" pitchFamily="2" charset="2"/>
              </a:rPr>
              <a:t>Z</a:t>
            </a:r>
            <a:r>
              <a:rPr lang="ar-SA" dirty="0" smtClean="0">
                <a:sym typeface="Wingdings" pitchFamily="2" charset="2"/>
              </a:rPr>
              <a:t> فإن </a:t>
            </a:r>
            <a:r>
              <a:rPr lang="en-US" dirty="0" smtClean="0">
                <a:sym typeface="Wingdings" pitchFamily="2" charset="2"/>
              </a:rPr>
              <a:t>X </a:t>
            </a:r>
            <a:r>
              <a:rPr lang="ar-SA" dirty="0" smtClean="0">
                <a:sym typeface="Wingdings" pitchFamily="2" charset="2"/>
              </a:rPr>
              <a:t>تحدد </a:t>
            </a:r>
            <a:r>
              <a:rPr lang="en-US" dirty="0" smtClean="0">
                <a:sym typeface="Wingdings" pitchFamily="2" charset="2"/>
              </a:rPr>
              <a:t>Z</a:t>
            </a:r>
            <a:r>
              <a:rPr lang="ar-SA" dirty="0" smtClean="0">
                <a:sym typeface="Wingdings" pitchFamily="2" charset="2"/>
              </a:rPr>
              <a:t> </a:t>
            </a:r>
          </a:p>
          <a:p>
            <a:r>
              <a:rPr lang="en-US" dirty="0" smtClean="0">
                <a:sym typeface="Wingdings" pitchFamily="2" charset="2"/>
              </a:rPr>
              <a:t>4- Union    </a:t>
            </a:r>
            <a:r>
              <a:rPr lang="ar-SA" dirty="0" smtClean="0">
                <a:sym typeface="Wingdings" pitchFamily="2" charset="2"/>
              </a:rPr>
              <a:t>الاتحاد             </a:t>
            </a:r>
          </a:p>
          <a:p>
            <a:r>
              <a:rPr lang="en-US" dirty="0" smtClean="0"/>
              <a:t>{ X</a:t>
            </a:r>
            <a:r>
              <a:rPr lang="en-US" dirty="0" smtClean="0">
                <a:sym typeface="Wingdings" pitchFamily="2" charset="2"/>
              </a:rPr>
              <a:t>Y , X Z} |= XYZ</a:t>
            </a:r>
            <a:endParaRPr lang="ar-SA" dirty="0" smtClean="0">
              <a:sym typeface="Wingdings" pitchFamily="2" charset="2"/>
            </a:endParaRPr>
          </a:p>
          <a:p>
            <a:pPr algn="r" rtl="1"/>
            <a:r>
              <a:rPr lang="ar-SA" dirty="0" err="1" smtClean="0">
                <a:sym typeface="Wingdings" pitchFamily="2" charset="2"/>
              </a:rPr>
              <a:t>اذا</a:t>
            </a:r>
            <a:r>
              <a:rPr lang="ar-SA" dirty="0" smtClean="0">
                <a:sym typeface="Wingdings" pitchFamily="2" charset="2"/>
              </a:rPr>
              <a:t> كانت </a:t>
            </a:r>
            <a:r>
              <a:rPr lang="en-US" dirty="0" smtClean="0">
                <a:sym typeface="Wingdings" pitchFamily="2" charset="2"/>
              </a:rPr>
              <a:t>X</a:t>
            </a:r>
            <a:r>
              <a:rPr lang="ar-SA" dirty="0" smtClean="0">
                <a:sym typeface="Wingdings" pitchFamily="2" charset="2"/>
              </a:rPr>
              <a:t> تحدد </a:t>
            </a:r>
            <a:r>
              <a:rPr lang="en-US" dirty="0" smtClean="0">
                <a:sym typeface="Wingdings" pitchFamily="2" charset="2"/>
              </a:rPr>
              <a:t>Y </a:t>
            </a:r>
            <a:r>
              <a:rPr lang="ar-SA" dirty="0" smtClean="0">
                <a:sym typeface="Wingdings" pitchFamily="2" charset="2"/>
              </a:rPr>
              <a:t> و كانت </a:t>
            </a:r>
            <a:r>
              <a:rPr lang="en-US" dirty="0" smtClean="0">
                <a:sym typeface="Wingdings" pitchFamily="2" charset="2"/>
              </a:rPr>
              <a:t>X </a:t>
            </a:r>
            <a:r>
              <a:rPr lang="ar-SA" dirty="0" smtClean="0">
                <a:sym typeface="Wingdings" pitchFamily="2" charset="2"/>
              </a:rPr>
              <a:t>تحدد </a:t>
            </a:r>
            <a:r>
              <a:rPr lang="en-US" dirty="0" smtClean="0">
                <a:sym typeface="Wingdings" pitchFamily="2" charset="2"/>
              </a:rPr>
              <a:t>Z</a:t>
            </a:r>
            <a:r>
              <a:rPr lang="ar-SA" dirty="0" smtClean="0">
                <a:sym typeface="Wingdings" pitchFamily="2" charset="2"/>
              </a:rPr>
              <a:t> فإن </a:t>
            </a:r>
            <a:r>
              <a:rPr lang="en-US" dirty="0" smtClean="0">
                <a:sym typeface="Wingdings" pitchFamily="2" charset="2"/>
              </a:rPr>
              <a:t>X </a:t>
            </a:r>
            <a:r>
              <a:rPr lang="ar-SA" dirty="0" smtClean="0">
                <a:sym typeface="Wingdings" pitchFamily="2" charset="2"/>
              </a:rPr>
              <a:t>تحدد </a:t>
            </a:r>
            <a:r>
              <a:rPr lang="en-US" dirty="0" smtClean="0">
                <a:sym typeface="Wingdings" pitchFamily="2" charset="2"/>
              </a:rPr>
              <a:t>ZY</a:t>
            </a:r>
            <a:r>
              <a:rPr lang="ar-SA" dirty="0" smtClean="0">
                <a:sym typeface="Wingdings" pitchFamily="2" charset="2"/>
              </a:rPr>
              <a:t> </a:t>
            </a:r>
          </a:p>
          <a:p>
            <a:endParaRPr lang="en-US" dirty="0" smtClean="0">
              <a:sym typeface="Wingdings" pitchFamily="2" charset="2"/>
            </a:endParaRP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60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33800" y="3429000"/>
            <a:ext cx="247650" cy="495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Union Operation – Example</a:t>
            </a: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>
          <a:xfrm>
            <a:off x="685800" y="1828800"/>
            <a:ext cx="7029450" cy="333375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Relations </a:t>
            </a:r>
            <a:r>
              <a:rPr kumimoji="0" lang="en-US" sz="32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r, s: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685800" y="4267200"/>
            <a:ext cx="70294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SzTx/>
            </a:pPr>
            <a:r>
              <a:rPr lang="en-US" sz="2000" i="0" dirty="0">
                <a:latin typeface="Times New Roman" pitchFamily="18" charset="0"/>
              </a:rPr>
              <a:t>     r </a:t>
            </a:r>
            <a:r>
              <a:rPr lang="en-US" sz="2000" dirty="0" smtClean="0">
                <a:latin typeface="Times New Roman" pitchFamily="18" charset="0"/>
              </a:rPr>
              <a:t>U</a:t>
            </a:r>
            <a:r>
              <a:rPr lang="en-US" sz="2000" i="0" dirty="0" smtClean="0">
                <a:latin typeface="Times New Roman" pitchFamily="18" charset="0"/>
              </a:rPr>
              <a:t> </a:t>
            </a:r>
            <a:r>
              <a:rPr lang="en-US" sz="2000" i="0" dirty="0">
                <a:latin typeface="Times New Roman" pitchFamily="18" charset="0"/>
              </a:rPr>
              <a:t>s: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971800" y="14478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3429000" y="14478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2971800" y="1981200"/>
            <a:ext cx="45720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dirty="0"/>
              <a:t>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dirty="0"/>
              <a:t>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dirty="0"/>
              <a:t>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429000" y="1981200"/>
            <a:ext cx="45720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5105400" y="14478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5562600" y="14478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5105400" y="1981200"/>
            <a:ext cx="4572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5562600" y="1981200"/>
            <a:ext cx="4572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3</a:t>
            </a:r>
          </a:p>
        </p:txBody>
      </p:sp>
      <p:sp>
        <p:nvSpPr>
          <p:cNvPr id="29" name="Text Box 13"/>
          <p:cNvSpPr txBox="1">
            <a:spLocks noChangeArrowheads="1"/>
          </p:cNvSpPr>
          <p:nvPr/>
        </p:nvSpPr>
        <p:spPr bwMode="auto">
          <a:xfrm>
            <a:off x="3298825" y="3276600"/>
            <a:ext cx="260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/>
              <a:t>r</a:t>
            </a:r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5391150" y="297180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/>
              <a:t>s</a:t>
            </a: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4038600" y="41910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4495800" y="41910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4038600" y="4724400"/>
            <a:ext cx="457200" cy="167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4495800" y="4724400"/>
            <a:ext cx="457200" cy="167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3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Union Operation</a:t>
            </a:r>
          </a:p>
        </p:txBody>
      </p:sp>
      <p:sp>
        <p:nvSpPr>
          <p:cNvPr id="5" name="Content Placeholder 4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CC6600"/>
              </a:buClr>
              <a:buSzPct val="105000"/>
              <a:buFont typeface="Monotype Sorts" pitchFamily="2" charset="2"/>
              <a:buChar char="H"/>
              <a:defRPr kumimoji="1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rgbClr val="000099"/>
              </a:buClr>
              <a:buSzPct val="85000"/>
              <a:buFont typeface="Monotype Sorts" pitchFamily="2" charset="2"/>
              <a:buChar char="4"/>
              <a:defRPr kumimoji="1"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hlink"/>
              </a:buClr>
              <a:buChar char="–"/>
              <a:defRPr kumimoji="1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Char char="»"/>
              <a:defRPr kumimoji="1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Char char="»"/>
              <a:defRPr kumimoji="1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Char char="»"/>
              <a:defRPr kumimoji="1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Char char="»"/>
              <a:defRPr kumimoji="1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Char char="»"/>
              <a:defRPr kumimoji="1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tabLst>
                <a:tab pos="2965450" algn="ctr"/>
              </a:tabLst>
            </a:pPr>
            <a:r>
              <a:rPr lang="en-US" dirty="0"/>
              <a:t>Notation:  </a:t>
            </a:r>
            <a:r>
              <a:rPr lang="en-US" i="1" dirty="0"/>
              <a:t>r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 </a:t>
            </a:r>
            <a:r>
              <a:rPr lang="en-US" i="1" dirty="0">
                <a:sym typeface="Symbol" pitchFamily="18" charset="2"/>
              </a:rPr>
              <a:t>s</a:t>
            </a:r>
          </a:p>
          <a:p>
            <a:pPr>
              <a:tabLst>
                <a:tab pos="2965450" algn="ctr"/>
              </a:tabLst>
            </a:pPr>
            <a:r>
              <a:rPr lang="en-US" dirty="0">
                <a:sym typeface="Symbol" pitchFamily="18" charset="2"/>
              </a:rPr>
              <a:t>Defined as: </a:t>
            </a:r>
          </a:p>
          <a:p>
            <a:pPr>
              <a:buFont typeface="Monotype Sorts" pitchFamily="2" charset="2"/>
              <a:buNone/>
              <a:tabLst>
                <a:tab pos="2965450" algn="ctr"/>
              </a:tabLst>
            </a:pPr>
            <a:r>
              <a:rPr lang="en-US" dirty="0"/>
              <a:t>		</a:t>
            </a:r>
            <a:r>
              <a:rPr lang="en-US" i="1" dirty="0"/>
              <a:t>r</a:t>
            </a:r>
            <a:r>
              <a:rPr lang="en-US" dirty="0"/>
              <a:t>  </a:t>
            </a:r>
            <a:r>
              <a:rPr lang="en-US" dirty="0">
                <a:sym typeface="Symbol" pitchFamily="18" charset="2"/>
              </a:rPr>
              <a:t> </a:t>
            </a:r>
            <a:r>
              <a:rPr lang="en-US" i="1" dirty="0">
                <a:sym typeface="Symbol" pitchFamily="18" charset="2"/>
              </a:rPr>
              <a:t>s</a:t>
            </a:r>
            <a:r>
              <a:rPr lang="en-US" dirty="0">
                <a:sym typeface="Symbol" pitchFamily="18" charset="2"/>
              </a:rPr>
              <a:t> = {</a:t>
            </a:r>
            <a:r>
              <a:rPr lang="en-US" i="1" dirty="0">
                <a:sym typeface="Symbol" pitchFamily="18" charset="2"/>
              </a:rPr>
              <a:t>t</a:t>
            </a:r>
            <a:r>
              <a:rPr lang="en-US" dirty="0">
                <a:sym typeface="Symbol" pitchFamily="18" charset="2"/>
              </a:rPr>
              <a:t> | </a:t>
            </a:r>
            <a:r>
              <a:rPr lang="en-US" i="1" dirty="0">
                <a:sym typeface="Symbol" pitchFamily="18" charset="2"/>
              </a:rPr>
              <a:t>t</a:t>
            </a:r>
            <a:r>
              <a:rPr lang="en-US" dirty="0">
                <a:sym typeface="Symbol" pitchFamily="18" charset="2"/>
              </a:rPr>
              <a:t>  </a:t>
            </a:r>
            <a:r>
              <a:rPr lang="en-US" i="1" dirty="0">
                <a:sym typeface="Symbol" pitchFamily="18" charset="2"/>
              </a:rPr>
              <a:t>r</a:t>
            </a:r>
            <a:r>
              <a:rPr lang="en-US" dirty="0">
                <a:sym typeface="Symbol" pitchFamily="18" charset="2"/>
              </a:rPr>
              <a:t> or</a:t>
            </a:r>
            <a:r>
              <a:rPr lang="en-US" i="1" dirty="0">
                <a:sym typeface="Symbol" pitchFamily="18" charset="2"/>
              </a:rPr>
              <a:t> t</a:t>
            </a:r>
            <a:r>
              <a:rPr lang="en-US" dirty="0">
                <a:sym typeface="Symbol" pitchFamily="18" charset="2"/>
              </a:rPr>
              <a:t>  </a:t>
            </a:r>
            <a:r>
              <a:rPr lang="en-US" i="1" dirty="0">
                <a:sym typeface="Symbol" pitchFamily="18" charset="2"/>
              </a:rPr>
              <a:t>s</a:t>
            </a:r>
            <a:r>
              <a:rPr lang="en-US" dirty="0">
                <a:sym typeface="Symbol" pitchFamily="18" charset="2"/>
              </a:rPr>
              <a:t>}</a:t>
            </a:r>
          </a:p>
          <a:p>
            <a:pPr>
              <a:buFont typeface="Monotype Sorts" pitchFamily="2" charset="2"/>
              <a:buNone/>
              <a:tabLst>
                <a:tab pos="2965450" algn="ctr"/>
              </a:tabLst>
            </a:pPr>
            <a:endParaRPr lang="en-US" dirty="0">
              <a:sym typeface="Symbol" pitchFamily="18" charset="2"/>
            </a:endParaRPr>
          </a:p>
          <a:p>
            <a:pPr>
              <a:tabLst>
                <a:tab pos="2965450" algn="ctr"/>
              </a:tabLst>
            </a:pPr>
            <a:r>
              <a:rPr lang="en-US" dirty="0">
                <a:sym typeface="Symbol" pitchFamily="18" charset="2"/>
              </a:rPr>
              <a:t>For </a:t>
            </a:r>
            <a:r>
              <a:rPr lang="en-US" i="1" dirty="0"/>
              <a:t>r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 </a:t>
            </a:r>
            <a:r>
              <a:rPr lang="en-US" i="1" dirty="0">
                <a:sym typeface="Symbol" pitchFamily="18" charset="2"/>
              </a:rPr>
              <a:t>s</a:t>
            </a:r>
            <a:r>
              <a:rPr lang="en-US" dirty="0">
                <a:sym typeface="Symbol" pitchFamily="18" charset="2"/>
              </a:rPr>
              <a:t> to be valid.</a:t>
            </a:r>
          </a:p>
          <a:p>
            <a:pPr>
              <a:buFont typeface="Monotype Sorts" pitchFamily="2" charset="2"/>
              <a:buNone/>
              <a:tabLst>
                <a:tab pos="2965450" algn="ctr"/>
              </a:tabLst>
            </a:pPr>
            <a:r>
              <a:rPr lang="en-US" i="1" dirty="0">
                <a:sym typeface="Symbol" pitchFamily="18" charset="2"/>
              </a:rPr>
              <a:t>	</a:t>
            </a:r>
            <a:r>
              <a:rPr lang="en-US" dirty="0">
                <a:sym typeface="Symbol" pitchFamily="18" charset="2"/>
              </a:rPr>
              <a:t>1.  </a:t>
            </a:r>
            <a:r>
              <a:rPr lang="en-US" i="1" dirty="0">
                <a:sym typeface="Symbol" pitchFamily="18" charset="2"/>
              </a:rPr>
              <a:t>r,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i="1" dirty="0">
                <a:sym typeface="Symbol" pitchFamily="18" charset="2"/>
              </a:rPr>
              <a:t>s</a:t>
            </a:r>
            <a:r>
              <a:rPr lang="en-US" dirty="0">
                <a:sym typeface="Symbol" pitchFamily="18" charset="2"/>
              </a:rPr>
              <a:t> must have the </a:t>
            </a:r>
            <a:r>
              <a:rPr lang="en-US" i="1" dirty="0">
                <a:sym typeface="Symbol" pitchFamily="18" charset="2"/>
              </a:rPr>
              <a:t>same </a:t>
            </a:r>
            <a:r>
              <a:rPr lang="en-US" i="1" dirty="0" err="1">
                <a:solidFill>
                  <a:schemeClr val="tx2"/>
                </a:solidFill>
                <a:sym typeface="Symbol" pitchFamily="18" charset="2"/>
              </a:rPr>
              <a:t>arity</a:t>
            </a:r>
            <a:r>
              <a:rPr lang="en-US" dirty="0">
                <a:sym typeface="Symbol" pitchFamily="18" charset="2"/>
              </a:rPr>
              <a:t> (same number of attributes)</a:t>
            </a:r>
          </a:p>
          <a:p>
            <a:pPr>
              <a:buFont typeface="Monotype Sorts" pitchFamily="2" charset="2"/>
              <a:buNone/>
              <a:tabLst>
                <a:tab pos="2965450" algn="ctr"/>
              </a:tabLst>
            </a:pPr>
            <a:r>
              <a:rPr lang="en-US" dirty="0">
                <a:sym typeface="Symbol" pitchFamily="18" charset="2"/>
              </a:rPr>
              <a:t>	2.  The attribute domains must be </a:t>
            </a:r>
            <a:r>
              <a:rPr lang="en-US" i="1" dirty="0">
                <a:solidFill>
                  <a:schemeClr val="tx2"/>
                </a:solidFill>
                <a:sym typeface="Symbol" pitchFamily="18" charset="2"/>
              </a:rPr>
              <a:t>compatible</a:t>
            </a:r>
            <a:r>
              <a:rPr lang="en-US" dirty="0">
                <a:sym typeface="Symbol" pitchFamily="18" charset="2"/>
              </a:rPr>
              <a:t> (e.g., 2nd column 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     	of </a:t>
            </a:r>
            <a:r>
              <a:rPr lang="en-US" i="1" dirty="0">
                <a:sym typeface="Symbol" pitchFamily="18" charset="2"/>
              </a:rPr>
              <a:t>r</a:t>
            </a:r>
            <a:r>
              <a:rPr lang="en-US" dirty="0">
                <a:sym typeface="Symbol" pitchFamily="18" charset="2"/>
              </a:rPr>
              <a:t> deals with the same type of values as does the 2nd 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     column of </a:t>
            </a:r>
            <a:r>
              <a:rPr lang="en-US" i="1" dirty="0">
                <a:sym typeface="Symbol" pitchFamily="18" charset="2"/>
              </a:rPr>
              <a:t>s</a:t>
            </a:r>
            <a:r>
              <a:rPr lang="en-US" dirty="0">
                <a:sym typeface="Symbol" pitchFamily="18" charset="2"/>
              </a:rPr>
              <a:t>)</a:t>
            </a:r>
          </a:p>
          <a:p>
            <a:pPr>
              <a:tabLst>
                <a:tab pos="2965450" algn="ctr"/>
              </a:tabLst>
            </a:pPr>
            <a:r>
              <a:rPr lang="en-US" dirty="0"/>
              <a:t>E.g. to find all customers with either an account or a loan</a:t>
            </a:r>
            <a:br>
              <a:rPr lang="en-US" dirty="0"/>
            </a:br>
            <a:r>
              <a:rPr lang="en-US" dirty="0"/>
              <a:t>    </a:t>
            </a:r>
            <a:r>
              <a:rPr lang="en-US" dirty="0">
                <a:sym typeface="Symbol" pitchFamily="18" charset="2"/>
              </a:rPr>
              <a:t></a:t>
            </a:r>
            <a:r>
              <a:rPr lang="en-US" sz="2400" i="1" baseline="-25000" dirty="0"/>
              <a:t>customer-name</a:t>
            </a:r>
            <a:r>
              <a:rPr lang="en-US" dirty="0"/>
              <a:t> (</a:t>
            </a:r>
            <a:r>
              <a:rPr lang="en-US" i="1" dirty="0"/>
              <a:t>depositor</a:t>
            </a:r>
            <a:r>
              <a:rPr lang="en-US" dirty="0"/>
              <a:t>)   </a:t>
            </a:r>
            <a:r>
              <a:rPr lang="en-US" dirty="0">
                <a:sym typeface="Symbol" pitchFamily="18" charset="2"/>
              </a:rPr>
              <a:t> </a:t>
            </a:r>
            <a:r>
              <a:rPr lang="en-US" sz="2400" i="1" baseline="-25000" dirty="0"/>
              <a:t>customer-name</a:t>
            </a:r>
            <a:r>
              <a:rPr lang="en-US" dirty="0"/>
              <a:t> (</a:t>
            </a:r>
            <a:r>
              <a:rPr lang="en-US" i="1" dirty="0"/>
              <a:t>borrower)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Set Difference Operation – Example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48000" y="22098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505200" y="22098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048000" y="2743200"/>
            <a:ext cx="45720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505200" y="2743200"/>
            <a:ext cx="45720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181600" y="22098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638800" y="22098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181600" y="2743200"/>
            <a:ext cx="4572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638800" y="2743200"/>
            <a:ext cx="4572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3</a:t>
            </a: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3375025" y="4038600"/>
            <a:ext cx="260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/>
              <a:t>r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5467350" y="373380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/>
              <a:t>s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114800" y="49530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572000" y="49530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114800" y="5486400"/>
            <a:ext cx="4572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4572000" y="5486400"/>
            <a:ext cx="4572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</p:txBody>
      </p:sp>
      <p:sp>
        <p:nvSpPr>
          <p:cNvPr id="19" name="Rectangle 4"/>
          <p:cNvSpPr txBox="1">
            <a:spLocks noChangeArrowheads="1"/>
          </p:cNvSpPr>
          <p:nvPr/>
        </p:nvSpPr>
        <p:spPr>
          <a:xfrm>
            <a:off x="533400" y="2133600"/>
            <a:ext cx="7029450" cy="333375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Relations </a:t>
            </a:r>
            <a:r>
              <a:rPr kumimoji="0" lang="en-US" sz="32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r, s: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457200" y="4876800"/>
            <a:ext cx="70294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SzTx/>
            </a:pPr>
            <a:r>
              <a:rPr lang="en-US" sz="2000" dirty="0"/>
              <a:t>r – s</a:t>
            </a:r>
            <a:r>
              <a:rPr lang="en-US" sz="2000" i="0" dirty="0">
                <a:latin typeface="Times New Roman" pitchFamily="18" charset="0"/>
              </a:rPr>
              <a:t>: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Difference Operation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3195638" algn="ctr"/>
              </a:tabLst>
            </a:pPr>
            <a:r>
              <a:rPr lang="en-US" dirty="0"/>
              <a:t>Notation </a:t>
            </a:r>
            <a:r>
              <a:rPr lang="en-US" i="1" dirty="0"/>
              <a:t>r – s</a:t>
            </a:r>
            <a:endParaRPr lang="en-US" dirty="0"/>
          </a:p>
          <a:p>
            <a:pPr>
              <a:tabLst>
                <a:tab pos="3195638" algn="ctr"/>
              </a:tabLst>
            </a:pPr>
            <a:r>
              <a:rPr lang="en-US" dirty="0"/>
              <a:t>Defined as:</a:t>
            </a:r>
          </a:p>
          <a:p>
            <a:pPr>
              <a:buFont typeface="Monotype Sorts" pitchFamily="2" charset="2"/>
              <a:buNone/>
              <a:tabLst>
                <a:tab pos="3195638" algn="ctr"/>
              </a:tabLst>
            </a:pPr>
            <a:r>
              <a:rPr lang="en-US" dirty="0"/>
              <a:t>		 </a:t>
            </a:r>
            <a:r>
              <a:rPr lang="en-US" i="1" dirty="0"/>
              <a:t>r – s</a:t>
            </a:r>
            <a:r>
              <a:rPr lang="en-US" dirty="0"/>
              <a:t>  = {</a:t>
            </a:r>
            <a:r>
              <a:rPr lang="en-US" i="1" dirty="0"/>
              <a:t>t</a:t>
            </a:r>
            <a:r>
              <a:rPr lang="en-US" dirty="0"/>
              <a:t> | </a:t>
            </a:r>
            <a:r>
              <a:rPr lang="en-US" i="1" dirty="0"/>
              <a:t>t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 </a:t>
            </a:r>
            <a:r>
              <a:rPr lang="en-US" i="1" dirty="0">
                <a:sym typeface="Symbol" pitchFamily="18" charset="2"/>
              </a:rPr>
              <a:t>r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b="1" dirty="0">
                <a:sym typeface="Symbol" pitchFamily="18" charset="2"/>
              </a:rPr>
              <a:t>and</a:t>
            </a:r>
            <a:r>
              <a:rPr lang="en-US" dirty="0">
                <a:sym typeface="Symbol" pitchFamily="18" charset="2"/>
              </a:rPr>
              <a:t> t  </a:t>
            </a:r>
            <a:r>
              <a:rPr lang="en-US" i="1" dirty="0">
                <a:sym typeface="Symbol" pitchFamily="18" charset="2"/>
              </a:rPr>
              <a:t>s</a:t>
            </a:r>
            <a:r>
              <a:rPr lang="en-US" dirty="0">
                <a:sym typeface="Symbol" pitchFamily="18" charset="2"/>
              </a:rPr>
              <a:t>}</a:t>
            </a:r>
            <a:r>
              <a:rPr lang="en-US" dirty="0"/>
              <a:t>	</a:t>
            </a:r>
          </a:p>
          <a:p>
            <a:pPr>
              <a:tabLst>
                <a:tab pos="3195638" algn="ctr"/>
              </a:tabLst>
            </a:pPr>
            <a:r>
              <a:rPr lang="en-US" dirty="0"/>
              <a:t>Set differences must be taken between </a:t>
            </a:r>
            <a:r>
              <a:rPr lang="en-US" i="1" dirty="0"/>
              <a:t>compatible</a:t>
            </a:r>
            <a:r>
              <a:rPr lang="en-US" dirty="0"/>
              <a:t> relations.</a:t>
            </a:r>
          </a:p>
          <a:p>
            <a:pPr lvl="1">
              <a:tabLst>
                <a:tab pos="3195638" algn="ctr"/>
              </a:tabLst>
            </a:pPr>
            <a:r>
              <a:rPr lang="en-US" i="1" dirty="0"/>
              <a:t>r</a:t>
            </a:r>
            <a:r>
              <a:rPr lang="en-US" dirty="0"/>
              <a:t> and </a:t>
            </a:r>
            <a:r>
              <a:rPr lang="en-US" i="1" dirty="0"/>
              <a:t>s</a:t>
            </a:r>
            <a:r>
              <a:rPr lang="en-US" dirty="0"/>
              <a:t> must have the </a:t>
            </a:r>
            <a:r>
              <a:rPr lang="en-US" i="1" dirty="0"/>
              <a:t>same </a:t>
            </a:r>
            <a:r>
              <a:rPr lang="en-US" i="1" dirty="0" err="1"/>
              <a:t>arity</a:t>
            </a:r>
            <a:endParaRPr lang="en-US" dirty="0"/>
          </a:p>
          <a:p>
            <a:pPr lvl="1">
              <a:tabLst>
                <a:tab pos="3195638" algn="ctr"/>
              </a:tabLst>
            </a:pPr>
            <a:r>
              <a:rPr lang="en-US" dirty="0"/>
              <a:t>attribute domains of </a:t>
            </a:r>
            <a:r>
              <a:rPr lang="en-US" i="1" dirty="0"/>
              <a:t>r </a:t>
            </a:r>
            <a:r>
              <a:rPr lang="en-US" dirty="0"/>
              <a:t>and </a:t>
            </a:r>
            <a:r>
              <a:rPr lang="en-US" i="1" dirty="0"/>
              <a:t>s </a:t>
            </a:r>
            <a:r>
              <a:rPr lang="en-US" dirty="0"/>
              <a:t>must be compatible</a:t>
            </a:r>
          </a:p>
          <a:p>
            <a:pPr>
              <a:buFont typeface="Monotype Sorts" pitchFamily="2" charset="2"/>
              <a:buNone/>
              <a:tabLst>
                <a:tab pos="3195638" algn="ctr"/>
              </a:tabLst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lvl="0" algn="r" rtl="1"/>
            <a:r>
              <a:rPr lang="ar-SA" b="1" dirty="0" err="1" smtClean="0"/>
              <a:t>امثلة</a:t>
            </a:r>
            <a:r>
              <a:rPr lang="ar-SA" b="1" dirty="0" smtClean="0"/>
              <a:t> على العلاقات الرابطة</a:t>
            </a:r>
            <a:endParaRPr lang="en-US" sz="2000" dirty="0" smtClean="0"/>
          </a:p>
          <a:p>
            <a:pPr lvl="1" algn="r" rtl="1"/>
            <a:r>
              <a:rPr lang="ar-SA" u="sng" dirty="0" smtClean="0"/>
              <a:t>الكيان طالب </a:t>
            </a:r>
            <a:r>
              <a:rPr lang="ar-SA" dirty="0" smtClean="0"/>
              <a:t> </a:t>
            </a:r>
            <a:r>
              <a:rPr lang="ar-SA" dirty="0" err="1" smtClean="0"/>
              <a:t>و</a:t>
            </a:r>
            <a:r>
              <a:rPr lang="ar-SA" dirty="0" smtClean="0"/>
              <a:t> </a:t>
            </a:r>
            <a:r>
              <a:rPr lang="ar-SA" u="sng" dirty="0" smtClean="0"/>
              <a:t>الكيان مدرس </a:t>
            </a:r>
            <a:r>
              <a:rPr lang="ar-SA" dirty="0" smtClean="0"/>
              <a:t> </a:t>
            </a:r>
            <a:r>
              <a:rPr lang="ar-SA" dirty="0" err="1" smtClean="0"/>
              <a:t>و</a:t>
            </a:r>
            <a:r>
              <a:rPr lang="ar-SA" dirty="0" smtClean="0"/>
              <a:t> </a:t>
            </a:r>
            <a:r>
              <a:rPr lang="ar-SA" u="sng" dirty="0" smtClean="0"/>
              <a:t>مقرر دراسي </a:t>
            </a:r>
            <a:r>
              <a:rPr lang="ar-SA" dirty="0" smtClean="0"/>
              <a:t> يوجد بينهم عدة علاقات رابطه منها </a:t>
            </a:r>
            <a:endParaRPr lang="en-US" sz="1800" dirty="0" smtClean="0"/>
          </a:p>
          <a:p>
            <a:pPr lvl="2" algn="r" rtl="1"/>
            <a:r>
              <a:rPr lang="ar-SA" dirty="0" smtClean="0"/>
              <a:t>الطالب </a:t>
            </a:r>
            <a:r>
              <a:rPr lang="ar-SA" u="sng" dirty="0" smtClean="0"/>
              <a:t>يدرس</a:t>
            </a:r>
            <a:r>
              <a:rPr lang="ar-SA" dirty="0" smtClean="0"/>
              <a:t> مقرر درسي</a:t>
            </a:r>
            <a:endParaRPr lang="en-US" sz="1600" dirty="0" smtClean="0"/>
          </a:p>
          <a:p>
            <a:pPr lvl="2" algn="r" rtl="1"/>
            <a:r>
              <a:rPr lang="ar-SA" dirty="0" smtClean="0"/>
              <a:t>المدرس </a:t>
            </a:r>
            <a:r>
              <a:rPr lang="ar-SA" u="sng" dirty="0" smtClean="0"/>
              <a:t>يُدرس</a:t>
            </a:r>
            <a:r>
              <a:rPr lang="ar-SA" dirty="0" smtClean="0"/>
              <a:t> المقرر الدراسي.</a:t>
            </a:r>
            <a:endParaRPr lang="en-US" sz="1600" dirty="0" smtClean="0"/>
          </a:p>
          <a:p>
            <a:pPr lvl="2" algn="r" rtl="1"/>
            <a:r>
              <a:rPr lang="ar-SA" dirty="0" smtClean="0"/>
              <a:t>المدرس </a:t>
            </a:r>
            <a:r>
              <a:rPr lang="ar-SA" u="sng" dirty="0" smtClean="0"/>
              <a:t> يُدرس</a:t>
            </a:r>
            <a:r>
              <a:rPr lang="ar-SA" dirty="0" smtClean="0"/>
              <a:t> الطالب المقرر الدراسي .</a:t>
            </a:r>
            <a:endParaRPr lang="en-US" sz="1600" dirty="0" smtClean="0"/>
          </a:p>
          <a:p>
            <a:pPr lvl="2" algn="r" rtl="1"/>
            <a:r>
              <a:rPr lang="ar-SA" dirty="0" smtClean="0"/>
              <a:t>المدرس </a:t>
            </a:r>
            <a:r>
              <a:rPr lang="ar-SA" u="sng" dirty="0" smtClean="0"/>
              <a:t>يرشد</a:t>
            </a:r>
            <a:r>
              <a:rPr lang="ar-SA" dirty="0" smtClean="0"/>
              <a:t> الطالب </a:t>
            </a:r>
            <a:r>
              <a:rPr lang="ar-SA" dirty="0" err="1" smtClean="0"/>
              <a:t>الى</a:t>
            </a:r>
            <a:r>
              <a:rPr lang="ar-SA" dirty="0" smtClean="0"/>
              <a:t> المقرر المناسب.</a:t>
            </a:r>
            <a:endParaRPr lang="en-US" sz="1600" dirty="0" smtClean="0"/>
          </a:p>
          <a:p>
            <a:pPr algn="r" rtl="1"/>
            <a:r>
              <a:rPr lang="ar-SA" dirty="0" smtClean="0"/>
              <a:t>الطالب </a:t>
            </a:r>
            <a:r>
              <a:rPr lang="ar-SA" u="sng" dirty="0" smtClean="0"/>
              <a:t> يُرشد </a:t>
            </a:r>
            <a:r>
              <a:rPr lang="ar-SA" dirty="0" smtClean="0"/>
              <a:t> بواسطة المدرس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Cartesian-Product Operation-Example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5334000" y="14478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5791200" y="14478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5334000" y="1981200"/>
            <a:ext cx="4572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5791200" y="1981200"/>
            <a:ext cx="4572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5257800" y="37338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715000" y="37338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5257800" y="4343400"/>
            <a:ext cx="457200" cy="213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5715000" y="4343400"/>
            <a:ext cx="457200" cy="213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</a:t>
            </a: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6172200" y="37338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C</a:t>
            </a: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6629400" y="37338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D</a:t>
            </a: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6172200" y="4343400"/>
            <a:ext cx="457200" cy="213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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</a:t>
            </a: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6629400" y="4343400"/>
            <a:ext cx="457200" cy="213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10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10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20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10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10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10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20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10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7086600" y="37338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E</a:t>
            </a: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7086600" y="4343400"/>
            <a:ext cx="457200" cy="213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7086600" y="14478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C</a:t>
            </a: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7543800" y="14478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D</a:t>
            </a: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7086600" y="1981200"/>
            <a:ext cx="4572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</a:t>
            </a: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7543800" y="1981200"/>
            <a:ext cx="4572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10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10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20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10</a:t>
            </a: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8001000" y="14478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E</a:t>
            </a: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8001000" y="1981200"/>
            <a:ext cx="457200" cy="121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</p:txBody>
      </p:sp>
      <p:pic>
        <p:nvPicPr>
          <p:cNvPr id="49" name="Object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0550" y="3587750"/>
            <a:ext cx="139700" cy="31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0" name="Text Box 26"/>
          <p:cNvSpPr txBox="1">
            <a:spLocks noChangeArrowheads="1"/>
          </p:cNvSpPr>
          <p:nvPr/>
        </p:nvSpPr>
        <p:spPr bwMode="auto">
          <a:xfrm>
            <a:off x="5638800" y="2743200"/>
            <a:ext cx="260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/>
              <a:t>r</a:t>
            </a:r>
          </a:p>
        </p:txBody>
      </p:sp>
      <p:sp>
        <p:nvSpPr>
          <p:cNvPr id="51" name="Text Box 27"/>
          <p:cNvSpPr txBox="1">
            <a:spLocks noChangeArrowheads="1"/>
          </p:cNvSpPr>
          <p:nvPr/>
        </p:nvSpPr>
        <p:spPr bwMode="auto">
          <a:xfrm>
            <a:off x="7677150" y="320040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/>
              <a:t>s</a:t>
            </a:r>
          </a:p>
        </p:txBody>
      </p:sp>
      <p:sp>
        <p:nvSpPr>
          <p:cNvPr id="52" name="Rectangle 3"/>
          <p:cNvSpPr>
            <a:spLocks noChangeArrowheads="1"/>
          </p:cNvSpPr>
          <p:nvPr/>
        </p:nvSpPr>
        <p:spPr bwMode="auto">
          <a:xfrm>
            <a:off x="609600" y="1752600"/>
            <a:ext cx="70294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SzTx/>
              <a:tabLst>
                <a:tab pos="3149600" algn="ctr"/>
              </a:tabLst>
            </a:pPr>
            <a:r>
              <a:rPr lang="en-US" sz="2000" i="0" dirty="0"/>
              <a:t>Relations </a:t>
            </a:r>
            <a:r>
              <a:rPr lang="en-US" sz="2000" dirty="0"/>
              <a:t>r, s</a:t>
            </a:r>
            <a:r>
              <a:rPr lang="en-US" sz="2000" i="0" dirty="0"/>
              <a:t>:</a:t>
            </a:r>
          </a:p>
        </p:txBody>
      </p:sp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609600" y="3886200"/>
            <a:ext cx="70294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buSzTx/>
              <a:tabLst>
                <a:tab pos="3149600" algn="ctr"/>
              </a:tabLst>
            </a:pPr>
            <a:r>
              <a:rPr lang="en-US" sz="2000" dirty="0"/>
              <a:t>r</a:t>
            </a:r>
            <a:r>
              <a:rPr lang="en-US" sz="2000" i="0" dirty="0"/>
              <a:t> x </a:t>
            </a:r>
            <a:r>
              <a:rPr lang="en-US" sz="2000" dirty="0"/>
              <a:t>s</a:t>
            </a:r>
            <a:r>
              <a:rPr lang="en-US" sz="2000" i="0" dirty="0"/>
              <a:t>: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Cartesian-Product Operation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tabLst>
                <a:tab pos="3149600" algn="ctr"/>
              </a:tabLst>
            </a:pPr>
            <a:r>
              <a:rPr lang="en-US" dirty="0"/>
              <a:t>Notation</a:t>
            </a:r>
            <a:r>
              <a:rPr lang="en-US" i="1" dirty="0"/>
              <a:t> r </a:t>
            </a:r>
            <a:r>
              <a:rPr lang="en-US" dirty="0"/>
              <a:t>x</a:t>
            </a:r>
            <a:r>
              <a:rPr lang="en-US" i="1" dirty="0"/>
              <a:t> s</a:t>
            </a:r>
            <a:endParaRPr lang="en-US" dirty="0"/>
          </a:p>
          <a:p>
            <a:pPr>
              <a:tabLst>
                <a:tab pos="3149600" algn="ctr"/>
              </a:tabLst>
            </a:pPr>
            <a:r>
              <a:rPr lang="en-US" dirty="0"/>
              <a:t>Defined as:</a:t>
            </a:r>
          </a:p>
          <a:p>
            <a:pPr>
              <a:buFont typeface="Monotype Sorts" pitchFamily="2" charset="2"/>
              <a:buNone/>
              <a:tabLst>
                <a:tab pos="3149600" algn="ctr"/>
              </a:tabLst>
            </a:pPr>
            <a:r>
              <a:rPr lang="en-US" dirty="0"/>
              <a:t>		</a:t>
            </a:r>
            <a:r>
              <a:rPr lang="en-US" i="1" dirty="0"/>
              <a:t>r</a:t>
            </a:r>
            <a:r>
              <a:rPr lang="en-US" dirty="0"/>
              <a:t> x </a:t>
            </a:r>
            <a:r>
              <a:rPr lang="en-US" i="1" dirty="0"/>
              <a:t>s</a:t>
            </a:r>
            <a:r>
              <a:rPr lang="en-US" dirty="0"/>
              <a:t> = {</a:t>
            </a:r>
            <a:r>
              <a:rPr lang="en-US" i="1" dirty="0"/>
              <a:t>t q </a:t>
            </a:r>
            <a:r>
              <a:rPr lang="en-US" dirty="0"/>
              <a:t>|</a:t>
            </a:r>
            <a:r>
              <a:rPr lang="en-US" i="1" dirty="0"/>
              <a:t> t </a:t>
            </a:r>
            <a:r>
              <a:rPr lang="en-US" dirty="0">
                <a:sym typeface="Symbol" pitchFamily="18" charset="2"/>
              </a:rPr>
              <a:t></a:t>
            </a:r>
            <a:r>
              <a:rPr lang="en-US" i="1" dirty="0">
                <a:sym typeface="Symbol" pitchFamily="18" charset="2"/>
              </a:rPr>
              <a:t> r </a:t>
            </a:r>
            <a:r>
              <a:rPr lang="en-US" b="1" dirty="0">
                <a:sym typeface="Symbol" pitchFamily="18" charset="2"/>
              </a:rPr>
              <a:t>and </a:t>
            </a:r>
            <a:r>
              <a:rPr lang="en-US" i="1" dirty="0">
                <a:sym typeface="Symbol" pitchFamily="18" charset="2"/>
              </a:rPr>
              <a:t>q </a:t>
            </a:r>
            <a:r>
              <a:rPr lang="en-US" dirty="0">
                <a:sym typeface="Symbol" pitchFamily="18" charset="2"/>
              </a:rPr>
              <a:t> </a:t>
            </a:r>
            <a:r>
              <a:rPr lang="en-US" i="1" dirty="0">
                <a:sym typeface="Symbol" pitchFamily="18" charset="2"/>
              </a:rPr>
              <a:t>s</a:t>
            </a:r>
            <a:r>
              <a:rPr lang="en-US" dirty="0">
                <a:sym typeface="Symbol" pitchFamily="18" charset="2"/>
              </a:rPr>
              <a:t>}</a:t>
            </a:r>
          </a:p>
          <a:p>
            <a:pPr>
              <a:tabLst>
                <a:tab pos="3149600" algn="ctr"/>
              </a:tabLst>
            </a:pPr>
            <a:r>
              <a:rPr lang="en-US" dirty="0">
                <a:sym typeface="Symbol" pitchFamily="18" charset="2"/>
              </a:rPr>
              <a:t>Assume that attributes of r(R) and s(S) are disjoint.  (That is, </a:t>
            </a:r>
            <a:br>
              <a:rPr lang="en-US" dirty="0">
                <a:sym typeface="Symbol" pitchFamily="18" charset="2"/>
              </a:rPr>
            </a:br>
            <a:r>
              <a:rPr lang="en-US" i="1" dirty="0">
                <a:sym typeface="Symbol" pitchFamily="18" charset="2"/>
              </a:rPr>
              <a:t>R</a:t>
            </a:r>
            <a:r>
              <a:rPr lang="en-US" dirty="0">
                <a:sym typeface="Symbol" pitchFamily="18" charset="2"/>
              </a:rPr>
              <a:t> </a:t>
            </a:r>
            <a:r>
              <a:rPr lang="en-US" i="1" dirty="0">
                <a:sym typeface="Symbol" pitchFamily="18" charset="2"/>
              </a:rPr>
              <a:t> S</a:t>
            </a:r>
            <a:r>
              <a:rPr lang="en-US" dirty="0">
                <a:sym typeface="Symbol" pitchFamily="18" charset="2"/>
              </a:rPr>
              <a:t> = </a:t>
            </a:r>
            <a:r>
              <a:rPr lang="en-US" i="1" dirty="0">
                <a:sym typeface="Symbol" pitchFamily="18" charset="2"/>
              </a:rPr>
              <a:t></a:t>
            </a:r>
            <a:r>
              <a:rPr lang="en-US" dirty="0">
                <a:sym typeface="Symbol" pitchFamily="18" charset="2"/>
              </a:rPr>
              <a:t>).</a:t>
            </a:r>
          </a:p>
          <a:p>
            <a:pPr>
              <a:tabLst>
                <a:tab pos="3149600" algn="ctr"/>
              </a:tabLst>
            </a:pPr>
            <a:r>
              <a:rPr lang="en-US" dirty="0">
                <a:sym typeface="Symbol" pitchFamily="18" charset="2"/>
              </a:rPr>
              <a:t>If attributes of </a:t>
            </a:r>
            <a:r>
              <a:rPr lang="en-US" i="1" dirty="0">
                <a:sym typeface="Symbol" pitchFamily="18" charset="2"/>
              </a:rPr>
              <a:t>r(R)</a:t>
            </a:r>
            <a:r>
              <a:rPr lang="en-US" dirty="0">
                <a:sym typeface="Symbol" pitchFamily="18" charset="2"/>
              </a:rPr>
              <a:t> and </a:t>
            </a:r>
            <a:r>
              <a:rPr lang="en-US" i="1" dirty="0">
                <a:sym typeface="Symbol" pitchFamily="18" charset="2"/>
              </a:rPr>
              <a:t>s(S</a:t>
            </a:r>
            <a:r>
              <a:rPr lang="en-US" dirty="0">
                <a:sym typeface="Symbol" pitchFamily="18" charset="2"/>
              </a:rPr>
              <a:t>) are not disjoint, then renaming must be used.</a:t>
            </a:r>
          </a:p>
          <a:p>
            <a:pPr>
              <a:tabLst>
                <a:tab pos="3149600" algn="ctr"/>
              </a:tabLst>
            </a:pPr>
            <a:r>
              <a:rPr lang="en-US" dirty="0">
                <a:sym typeface="Symbol" pitchFamily="18" charset="2"/>
              </a:rPr>
              <a:t>A </a:t>
            </a:r>
            <a:r>
              <a:rPr lang="en-US" dirty="0" err="1">
                <a:sym typeface="Symbol" pitchFamily="18" charset="2"/>
              </a:rPr>
              <a:t>tuple</a:t>
            </a:r>
            <a:r>
              <a:rPr lang="en-US" dirty="0">
                <a:sym typeface="Symbol" pitchFamily="18" charset="2"/>
              </a:rPr>
              <a:t> is r x s is made by concatenating the columns from the first </a:t>
            </a:r>
            <a:r>
              <a:rPr lang="en-US" dirty="0" err="1">
                <a:sym typeface="Symbol" pitchFamily="18" charset="2"/>
              </a:rPr>
              <a:t>tuple</a:t>
            </a:r>
            <a:r>
              <a:rPr lang="en-US" dirty="0">
                <a:sym typeface="Symbol" pitchFamily="18" charset="2"/>
              </a:rPr>
              <a:t>, with the those of the second </a:t>
            </a:r>
            <a:r>
              <a:rPr lang="en-US" dirty="0" err="1">
                <a:sym typeface="Symbol" pitchFamily="18" charset="2"/>
              </a:rPr>
              <a:t>tuple</a:t>
            </a:r>
            <a:r>
              <a:rPr lang="en-US" dirty="0">
                <a:sym typeface="Symbol" pitchFamily="18" charset="2"/>
              </a:rPr>
              <a:t>.</a:t>
            </a:r>
          </a:p>
          <a:p>
            <a:pPr>
              <a:tabLst>
                <a:tab pos="3149600" algn="ctr"/>
              </a:tabLst>
            </a:pPr>
            <a:endParaRPr lang="en-US" dirty="0"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 of Operations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71500" y="1114425"/>
            <a:ext cx="74295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 build expressions using multiple operations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Example: 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</a:t>
            </a:r>
            <a:r>
              <a:rPr kumimoji="0" lang="en-US" sz="32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A=C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(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r x 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r x 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</a:t>
            </a:r>
            <a:r>
              <a:rPr kumimoji="0" lang="en-US" sz="32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A=C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(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r x 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</p:txBody>
      </p:sp>
      <p:pic>
        <p:nvPicPr>
          <p:cNvPr id="6" name="Object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025" y="2916237"/>
            <a:ext cx="1397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715000" y="160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172200" y="160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715000" y="2209800"/>
            <a:ext cx="457200" cy="213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172200" y="2209800"/>
            <a:ext cx="457200" cy="213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629400" y="160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C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7086600" y="160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D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629400" y="2209800"/>
            <a:ext cx="457200" cy="213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 </a:t>
            </a:r>
            <a:br>
              <a:rPr kumimoji="0" lang="en-US"/>
            </a:br>
            <a:r>
              <a:rPr kumimoji="0" lang="en-US"/>
              <a:t>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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086600" y="2209800"/>
            <a:ext cx="457200" cy="213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10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10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20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10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10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10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20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10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7543800" y="160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E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7543800" y="2209800"/>
            <a:ext cx="457200" cy="213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5705475" y="4640262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162675" y="4640262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619875" y="4640262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C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7077075" y="4640262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D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534275" y="4640262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5705475" y="5222875"/>
            <a:ext cx="482600" cy="9080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lnSpc>
                <a:spcPct val="7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6162675" y="5222875"/>
            <a:ext cx="457200" cy="9175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kumimoji="0" lang="en-US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6619875" y="5222875"/>
            <a:ext cx="430213" cy="9175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kumimoji="0" lang="en-US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7051675" y="5222875"/>
            <a:ext cx="481013" cy="9175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kumimoji="0" lang="en-US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7519988" y="5222875"/>
            <a:ext cx="457200" cy="9429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kumimoji="0" lang="en-US"/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5781675" y="5373687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kumimoji="0" lang="en-US" i="0"/>
          </a:p>
        </p:txBody>
      </p:sp>
      <p:sp>
        <p:nvSpPr>
          <p:cNvPr id="28" name="Text Box 34"/>
          <p:cNvSpPr txBox="1">
            <a:spLocks noChangeArrowheads="1"/>
          </p:cNvSpPr>
          <p:nvPr/>
        </p:nvSpPr>
        <p:spPr bwMode="auto">
          <a:xfrm>
            <a:off x="5737225" y="5181600"/>
            <a:ext cx="328613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</p:txBody>
      </p:sp>
      <p:sp>
        <p:nvSpPr>
          <p:cNvPr id="29" name="Text Box 36"/>
          <p:cNvSpPr txBox="1">
            <a:spLocks noChangeArrowheads="1"/>
          </p:cNvSpPr>
          <p:nvPr/>
        </p:nvSpPr>
        <p:spPr bwMode="auto">
          <a:xfrm>
            <a:off x="6221413" y="5230812"/>
            <a:ext cx="3111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</a:t>
            </a:r>
          </a:p>
        </p:txBody>
      </p:sp>
      <p:sp>
        <p:nvSpPr>
          <p:cNvPr id="30" name="Text Box 37"/>
          <p:cNvSpPr txBox="1">
            <a:spLocks noChangeArrowheads="1"/>
          </p:cNvSpPr>
          <p:nvPr/>
        </p:nvSpPr>
        <p:spPr bwMode="auto">
          <a:xfrm>
            <a:off x="6699250" y="5172075"/>
            <a:ext cx="328613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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</a:t>
            </a:r>
          </a:p>
        </p:txBody>
      </p:sp>
      <p:sp>
        <p:nvSpPr>
          <p:cNvPr id="31" name="Text Box 38"/>
          <p:cNvSpPr txBox="1">
            <a:spLocks noChangeArrowheads="1"/>
          </p:cNvSpPr>
          <p:nvPr/>
        </p:nvSpPr>
        <p:spPr bwMode="auto">
          <a:xfrm>
            <a:off x="7037388" y="5210175"/>
            <a:ext cx="519112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10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20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20</a:t>
            </a:r>
          </a:p>
        </p:txBody>
      </p:sp>
      <p:sp>
        <p:nvSpPr>
          <p:cNvPr id="32" name="Text Box 39"/>
          <p:cNvSpPr txBox="1">
            <a:spLocks noChangeArrowheads="1"/>
          </p:cNvSpPr>
          <p:nvPr/>
        </p:nvSpPr>
        <p:spPr bwMode="auto">
          <a:xfrm>
            <a:off x="7588250" y="5211762"/>
            <a:ext cx="3111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a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/>
              <a:t>b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Rename Operation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/>
              <a:t>Allows us to name, and therefore to refer to, the results of relational-algebra expressions.</a:t>
            </a:r>
          </a:p>
          <a:p>
            <a:r>
              <a:rPr lang="en-US"/>
              <a:t>Allows us to refer to a relation by more than one name.</a:t>
            </a:r>
          </a:p>
          <a:p>
            <a:pPr>
              <a:buFont typeface="Monotype Sorts" pitchFamily="2" charset="2"/>
              <a:buNone/>
            </a:pPr>
            <a:r>
              <a:rPr lang="en-US"/>
              <a:t>Example:</a:t>
            </a:r>
          </a:p>
          <a:p>
            <a:pPr>
              <a:buFont typeface="Monotype Sorts" pitchFamily="2" charset="2"/>
              <a:buNone/>
            </a:pPr>
            <a:r>
              <a:rPr lang="en-US"/>
              <a:t> 				</a:t>
            </a:r>
            <a:r>
              <a:rPr lang="en-US" sz="2400" i="1">
                <a:sym typeface="Symbol" pitchFamily="18" charset="2"/>
              </a:rPr>
              <a:t></a:t>
            </a:r>
            <a:r>
              <a:rPr lang="en-US" i="1"/>
              <a:t> </a:t>
            </a:r>
            <a:r>
              <a:rPr lang="en-US" sz="2800" i="1" baseline="-25000"/>
              <a:t>x</a:t>
            </a:r>
            <a:r>
              <a:rPr lang="en-US"/>
              <a:t> (</a:t>
            </a:r>
            <a:r>
              <a:rPr lang="en-US" i="1"/>
              <a:t>E</a:t>
            </a:r>
            <a:r>
              <a:rPr lang="en-US"/>
              <a:t>)</a:t>
            </a:r>
          </a:p>
          <a:p>
            <a:pPr>
              <a:buFont typeface="Monotype Sorts" pitchFamily="2" charset="2"/>
              <a:buNone/>
            </a:pPr>
            <a:r>
              <a:rPr lang="en-US"/>
              <a:t>returns the expression </a:t>
            </a:r>
            <a:r>
              <a:rPr lang="en-US" i="1"/>
              <a:t>E</a:t>
            </a:r>
            <a:r>
              <a:rPr lang="en-US"/>
              <a:t> under the name </a:t>
            </a:r>
            <a:r>
              <a:rPr lang="en-US" i="1"/>
              <a:t>X</a:t>
            </a:r>
            <a:endParaRPr lang="en-US"/>
          </a:p>
          <a:p>
            <a:pPr>
              <a:buFont typeface="Monotype Sorts" pitchFamily="2" charset="2"/>
              <a:buNone/>
            </a:pPr>
            <a:r>
              <a:rPr lang="en-US"/>
              <a:t>If a relational-algebra expression </a:t>
            </a:r>
            <a:r>
              <a:rPr lang="en-US" i="1"/>
              <a:t>E</a:t>
            </a:r>
            <a:r>
              <a:rPr lang="en-US"/>
              <a:t> has arity </a:t>
            </a:r>
            <a:r>
              <a:rPr lang="en-US" i="1"/>
              <a:t>n</a:t>
            </a:r>
            <a:r>
              <a:rPr lang="en-US"/>
              <a:t>, then </a:t>
            </a:r>
          </a:p>
          <a:p>
            <a:pPr>
              <a:buFont typeface="Monotype Sorts" pitchFamily="2" charset="2"/>
              <a:buNone/>
            </a:pPr>
            <a:r>
              <a:rPr lang="en-US"/>
              <a:t>                                          </a:t>
            </a:r>
            <a:r>
              <a:rPr lang="en-US" sz="2400" i="1">
                <a:sym typeface="Symbol" pitchFamily="18" charset="2"/>
              </a:rPr>
              <a:t></a:t>
            </a:r>
            <a:r>
              <a:rPr lang="en-US" sz="2800" i="1" baseline="-25000"/>
              <a:t>x</a:t>
            </a:r>
            <a:r>
              <a:rPr lang="en-US"/>
              <a:t> </a:t>
            </a:r>
            <a:r>
              <a:rPr lang="en-US" sz="2400" baseline="-25000"/>
              <a:t>(</a:t>
            </a:r>
            <a:r>
              <a:rPr lang="en-US" sz="2400" i="1" baseline="-25000"/>
              <a:t>A1, A2, …, An</a:t>
            </a:r>
            <a:r>
              <a:rPr lang="en-US" sz="2400" baseline="-25000"/>
              <a:t>)</a:t>
            </a:r>
            <a:r>
              <a:rPr lang="en-US" baseline="-25000"/>
              <a:t> </a:t>
            </a:r>
            <a:r>
              <a:rPr lang="en-US"/>
              <a:t>(</a:t>
            </a:r>
            <a:r>
              <a:rPr lang="en-US" i="1"/>
              <a:t>E</a:t>
            </a:r>
            <a:r>
              <a:rPr lang="en-US"/>
              <a:t>)</a:t>
            </a:r>
          </a:p>
          <a:p>
            <a:pPr>
              <a:buFont typeface="Monotype Sorts" pitchFamily="2" charset="2"/>
              <a:buNone/>
            </a:pPr>
            <a:r>
              <a:rPr lang="en-US"/>
              <a:t>returns the result of expression </a:t>
            </a:r>
            <a:r>
              <a:rPr lang="en-US" i="1"/>
              <a:t>E</a:t>
            </a:r>
            <a:r>
              <a:rPr lang="en-US"/>
              <a:t> under the name </a:t>
            </a:r>
            <a:r>
              <a:rPr lang="en-US" i="1"/>
              <a:t>X</a:t>
            </a:r>
            <a:r>
              <a:rPr lang="en-US"/>
              <a:t>, and with the</a:t>
            </a:r>
          </a:p>
          <a:p>
            <a:pPr>
              <a:buFont typeface="Monotype Sorts" pitchFamily="2" charset="2"/>
              <a:buNone/>
            </a:pPr>
            <a:r>
              <a:rPr lang="en-US"/>
              <a:t>attributes renamed to </a:t>
            </a:r>
            <a:r>
              <a:rPr lang="en-US" i="1"/>
              <a:t>A</a:t>
            </a:r>
            <a:r>
              <a:rPr lang="en-US" sz="1800" i="1"/>
              <a:t>1</a:t>
            </a:r>
            <a:r>
              <a:rPr lang="en-US" i="1"/>
              <a:t>, A2, …., An</a:t>
            </a:r>
            <a:r>
              <a:rPr lang="en-US"/>
              <a:t>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5- Decomposition   </a:t>
            </a:r>
            <a:r>
              <a:rPr lang="ar-SA" dirty="0" smtClean="0"/>
              <a:t>التقسيم  </a:t>
            </a:r>
            <a:endParaRPr lang="en-US" dirty="0" smtClean="0"/>
          </a:p>
          <a:p>
            <a:r>
              <a:rPr lang="en-US" dirty="0" smtClean="0"/>
              <a:t>Is the opposite of Union</a:t>
            </a:r>
          </a:p>
          <a:p>
            <a:r>
              <a:rPr lang="en-US" dirty="0" smtClean="0"/>
              <a:t>{X</a:t>
            </a:r>
            <a:r>
              <a:rPr lang="en-US" dirty="0" smtClean="0">
                <a:sym typeface="Wingdings" pitchFamily="2" charset="2"/>
              </a:rPr>
              <a:t>YZ } |=  XY</a:t>
            </a:r>
          </a:p>
          <a:p>
            <a:r>
              <a:rPr lang="en-US" dirty="0" smtClean="0">
                <a:sym typeface="Wingdings" pitchFamily="2" charset="2"/>
              </a:rPr>
              <a:t>6- pseudo transitive  </a:t>
            </a:r>
            <a:r>
              <a:rPr lang="ar-SA" dirty="0" smtClean="0">
                <a:sym typeface="Wingdings" pitchFamily="2" charset="2"/>
              </a:rPr>
              <a:t>التعدي الزائف</a:t>
            </a:r>
            <a:r>
              <a:rPr lang="en-US" dirty="0" smtClean="0">
                <a:sym typeface="Wingdings" pitchFamily="2" charset="2"/>
              </a:rPr>
              <a:t>  </a:t>
            </a:r>
            <a:endParaRPr lang="ar-SA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{XY, WYZ}  |= WXY</a:t>
            </a: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1371601"/>
          </a:xfrm>
        </p:spPr>
        <p:txBody>
          <a:bodyPr/>
          <a:lstStyle/>
          <a:p>
            <a:r>
              <a:rPr lang="en-US" dirty="0" smtClean="0"/>
              <a:t>The PK related to a complex table which is not allowed, so me must simplify the table</a:t>
            </a:r>
            <a:endParaRPr lang="en-US" dirty="0"/>
          </a:p>
        </p:txBody>
      </p:sp>
      <p:pic>
        <p:nvPicPr>
          <p:cNvPr id="4403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838200"/>
            <a:ext cx="822960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4876800"/>
            <a:ext cx="853440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205739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Every field contain more than one </a:t>
            </a:r>
            <a:r>
              <a:rPr lang="en-US" dirty="0" err="1" smtClean="0"/>
              <a:t>vaue</a:t>
            </a:r>
            <a:r>
              <a:rPr lang="en-US" dirty="0" smtClean="0"/>
              <a:t>, so we must simplify them.</a:t>
            </a:r>
          </a:p>
          <a:p>
            <a:r>
              <a:rPr lang="en-US" dirty="0" smtClean="0"/>
              <a:t>But we have another problem, the redundancy of PK with different </a:t>
            </a:r>
            <a:r>
              <a:rPr lang="en-US" dirty="0" err="1" smtClean="0"/>
              <a:t>instancesin</a:t>
            </a:r>
            <a:r>
              <a:rPr lang="en-US" dirty="0" smtClean="0"/>
              <a:t> </a:t>
            </a:r>
            <a:r>
              <a:rPr lang="en-US" dirty="0" err="1" smtClean="0"/>
              <a:t>deptno</a:t>
            </a:r>
            <a:r>
              <a:rPr lang="en-US" dirty="0" smtClean="0"/>
              <a:t>, </a:t>
            </a:r>
            <a:r>
              <a:rPr lang="en-US" dirty="0" err="1" smtClean="0"/>
              <a:t>project_code</a:t>
            </a:r>
            <a:r>
              <a:rPr lang="en-US" dirty="0" smtClean="0"/>
              <a:t>, </a:t>
            </a:r>
            <a:r>
              <a:rPr lang="en-US" dirty="0" err="1" smtClean="0"/>
              <a:t>Dname</a:t>
            </a:r>
            <a:r>
              <a:rPr lang="en-US" dirty="0" smtClean="0"/>
              <a:t>,…</a:t>
            </a:r>
            <a:endParaRPr lang="en-US" dirty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066800"/>
            <a:ext cx="73152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5105400"/>
            <a:ext cx="8458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en-US" dirty="0" smtClean="0"/>
              <a:t>So we must use relation algebra to distinguish new PK </a:t>
            </a:r>
          </a:p>
          <a:p>
            <a:r>
              <a:rPr lang="en-US" dirty="0" smtClean="0"/>
              <a:t>FD 1 :No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Name</a:t>
            </a:r>
          </a:p>
          <a:p>
            <a:endParaRPr lang="en-US" dirty="0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3429000"/>
            <a:ext cx="51054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1295399"/>
          </a:xfrm>
        </p:spPr>
        <p:txBody>
          <a:bodyPr/>
          <a:lstStyle/>
          <a:p>
            <a:r>
              <a:rPr lang="en-US" dirty="0" smtClean="0"/>
              <a:t>According to the previous relation we can see it follow the 1NF(first normal form)</a:t>
            </a:r>
            <a:endParaRPr lang="en-US" dirty="0"/>
          </a:p>
        </p:txBody>
      </p:sp>
      <p:pic>
        <p:nvPicPr>
          <p:cNvPr id="4096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457200"/>
            <a:ext cx="68961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4038600"/>
            <a:ext cx="7696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5715000"/>
            <a:ext cx="2854569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43400" y="5791200"/>
            <a:ext cx="1238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Banking Example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70000"/>
              </a:lnSpc>
              <a:buFont typeface="Monotype Sorts" pitchFamily="2" charset="2"/>
              <a:buNone/>
            </a:pPr>
            <a:r>
              <a:rPr lang="en-US" i="1"/>
              <a:t>branch (branch-name, branch-city, assets)</a:t>
            </a:r>
            <a:br>
              <a:rPr lang="en-US" i="1"/>
            </a:br>
            <a:endParaRPr lang="en-US" i="1"/>
          </a:p>
          <a:p>
            <a:pPr>
              <a:lnSpc>
                <a:spcPct val="70000"/>
              </a:lnSpc>
              <a:buFont typeface="Monotype Sorts" pitchFamily="2" charset="2"/>
              <a:buNone/>
            </a:pPr>
            <a:r>
              <a:rPr lang="en-US" i="1"/>
              <a:t>customer (customer-name, customer-street, customer-only)</a:t>
            </a:r>
          </a:p>
          <a:p>
            <a:pPr>
              <a:lnSpc>
                <a:spcPct val="70000"/>
              </a:lnSpc>
              <a:buFont typeface="Monotype Sorts" pitchFamily="2" charset="2"/>
              <a:buNone/>
            </a:pPr>
            <a:endParaRPr lang="en-US" i="1"/>
          </a:p>
          <a:p>
            <a:pPr>
              <a:lnSpc>
                <a:spcPct val="70000"/>
              </a:lnSpc>
              <a:buFont typeface="Monotype Sorts" pitchFamily="2" charset="2"/>
              <a:buNone/>
            </a:pPr>
            <a:r>
              <a:rPr lang="en-US" i="1"/>
              <a:t>account (account-number, branch-name, balance)</a:t>
            </a:r>
          </a:p>
          <a:p>
            <a:pPr>
              <a:lnSpc>
                <a:spcPct val="70000"/>
              </a:lnSpc>
              <a:buFont typeface="Monotype Sorts" pitchFamily="2" charset="2"/>
              <a:buNone/>
            </a:pPr>
            <a:endParaRPr lang="en-US" i="1"/>
          </a:p>
          <a:p>
            <a:pPr>
              <a:lnSpc>
                <a:spcPct val="70000"/>
              </a:lnSpc>
              <a:buFont typeface="Monotype Sorts" pitchFamily="2" charset="2"/>
              <a:buNone/>
            </a:pPr>
            <a:r>
              <a:rPr lang="en-US" i="1"/>
              <a:t>loan (loan-number, branch-name, amount)</a:t>
            </a:r>
          </a:p>
          <a:p>
            <a:pPr>
              <a:lnSpc>
                <a:spcPct val="70000"/>
              </a:lnSpc>
              <a:buFont typeface="Monotype Sorts" pitchFamily="2" charset="2"/>
              <a:buNone/>
            </a:pPr>
            <a:endParaRPr lang="en-US" i="1"/>
          </a:p>
          <a:p>
            <a:pPr>
              <a:lnSpc>
                <a:spcPct val="70000"/>
              </a:lnSpc>
              <a:buFont typeface="Monotype Sorts" pitchFamily="2" charset="2"/>
              <a:buNone/>
            </a:pPr>
            <a:r>
              <a:rPr lang="en-US" i="1"/>
              <a:t>depositor (customer-name, account-number)</a:t>
            </a:r>
          </a:p>
          <a:p>
            <a:pPr>
              <a:lnSpc>
                <a:spcPct val="70000"/>
              </a:lnSpc>
              <a:buFont typeface="Monotype Sorts" pitchFamily="2" charset="2"/>
              <a:buNone/>
            </a:pPr>
            <a:endParaRPr lang="en-US" i="1"/>
          </a:p>
          <a:p>
            <a:pPr>
              <a:lnSpc>
                <a:spcPct val="70000"/>
              </a:lnSpc>
              <a:buFont typeface="Monotype Sorts" pitchFamily="2" charset="2"/>
              <a:buNone/>
            </a:pPr>
            <a:r>
              <a:rPr lang="en-US" i="1"/>
              <a:t>borrower (customer-name, loan-number)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458200" cy="6324600"/>
          </a:xfrm>
        </p:spPr>
        <p:txBody>
          <a:bodyPr>
            <a:normAutofit fontScale="77500" lnSpcReduction="20000"/>
          </a:bodyPr>
          <a:lstStyle/>
          <a:p>
            <a:pPr lvl="0" algn="r" rtl="1"/>
            <a:r>
              <a:rPr lang="ar-SA" b="1" u="sng" dirty="0" err="1" smtClean="0"/>
              <a:t>انواع</a:t>
            </a:r>
            <a:r>
              <a:rPr lang="ar-SA" b="1" u="sng" dirty="0" smtClean="0"/>
              <a:t> الروابط بين عناصر البيانات</a:t>
            </a:r>
            <a:endParaRPr lang="en-US" sz="1800" dirty="0" smtClean="0"/>
          </a:p>
          <a:p>
            <a:pPr lvl="1" algn="r" rtl="1"/>
            <a:r>
              <a:rPr lang="ar-SA" b="1" dirty="0" smtClean="0"/>
              <a:t>رابطة واحدة </a:t>
            </a:r>
            <a:r>
              <a:rPr lang="en-US" b="1" dirty="0" smtClean="0"/>
              <a:t>One Association </a:t>
            </a:r>
            <a:r>
              <a:rPr lang="ar-SA" dirty="0" smtClean="0"/>
              <a:t>: رابطة بين عنصرين تعني آن كل عنصر بيانات من خاصية ما يقابلها عنصر بيانات واحد من العنصر الثاني (كل رقم طالب يقابله اسم طالب واحد )</a:t>
            </a:r>
            <a:endParaRPr lang="en-US" dirty="0" smtClean="0"/>
          </a:p>
          <a:p>
            <a:pPr lvl="1" algn="r" rtl="1"/>
            <a:endParaRPr lang="en-US" sz="1800" dirty="0" smtClean="0"/>
          </a:p>
          <a:p>
            <a:pPr lvl="1" algn="r" rtl="1"/>
            <a:endParaRPr lang="en-US" sz="1800" dirty="0" smtClean="0"/>
          </a:p>
          <a:p>
            <a:pPr lvl="1" algn="r" rtl="1"/>
            <a:endParaRPr lang="en-US" sz="1800" dirty="0" smtClean="0"/>
          </a:p>
          <a:p>
            <a:pPr lvl="1" algn="r" rtl="1"/>
            <a:endParaRPr lang="en-US" sz="1800" dirty="0" smtClean="0"/>
          </a:p>
          <a:p>
            <a:pPr lvl="1" algn="r" rtl="1"/>
            <a:r>
              <a:rPr lang="ar-SA" b="1" dirty="0" smtClean="0"/>
              <a:t>رابطة متعددة </a:t>
            </a:r>
            <a:r>
              <a:rPr lang="en-US" b="1" dirty="0" smtClean="0"/>
              <a:t>Many Association</a:t>
            </a:r>
            <a:r>
              <a:rPr lang="ar-SA" dirty="0" smtClean="0"/>
              <a:t> : رابطة بين عنصرين تعني </a:t>
            </a:r>
            <a:r>
              <a:rPr lang="ar-SA" dirty="0" err="1" smtClean="0"/>
              <a:t>ان</a:t>
            </a:r>
            <a:r>
              <a:rPr lang="ar-SA" dirty="0" smtClean="0"/>
              <a:t> كل عنصر بيانات من خاصية ما يقابلها عناصر بيانات متعددة من العنصر الثاني (كل رقم طالب يقابله اكثر من مقرر مادة )</a:t>
            </a:r>
            <a:endParaRPr lang="en-US" dirty="0" smtClean="0"/>
          </a:p>
          <a:p>
            <a:pPr lvl="1" algn="r" rtl="1"/>
            <a:endParaRPr lang="en-US" sz="1800" dirty="0" smtClean="0"/>
          </a:p>
          <a:p>
            <a:pPr lvl="1" algn="r" rtl="1"/>
            <a:endParaRPr lang="en-US" sz="1800" dirty="0" smtClean="0"/>
          </a:p>
          <a:p>
            <a:pPr lvl="1" algn="r" rtl="1"/>
            <a:endParaRPr lang="en-US" sz="1800" dirty="0" smtClean="0"/>
          </a:p>
          <a:p>
            <a:pPr lvl="1" algn="r" rtl="1"/>
            <a:r>
              <a:rPr lang="ar-SA" b="1" dirty="0" smtClean="0"/>
              <a:t>رابطة </a:t>
            </a:r>
            <a:r>
              <a:rPr lang="ar-SA" b="1" dirty="0" err="1" smtClean="0"/>
              <a:t>كاردينالتي</a:t>
            </a:r>
            <a:r>
              <a:rPr lang="ar-SA" b="1" dirty="0" smtClean="0"/>
              <a:t> (</a:t>
            </a:r>
            <a:r>
              <a:rPr lang="en-US" b="1" dirty="0" smtClean="0"/>
              <a:t>Cardinal Association</a:t>
            </a:r>
            <a:r>
              <a:rPr lang="ar-SA" dirty="0" smtClean="0"/>
              <a:t>)</a:t>
            </a:r>
            <a:endParaRPr lang="en-US" sz="1800" dirty="0" smtClean="0"/>
          </a:p>
          <a:p>
            <a:pPr lvl="1" algn="r" rtl="1"/>
            <a:r>
              <a:rPr lang="ar-SA" dirty="0" smtClean="0"/>
              <a:t>نوع الرابطة هنا يتداخل مع الرابطة الواحدة </a:t>
            </a:r>
            <a:r>
              <a:rPr lang="ar-SA" dirty="0" err="1" smtClean="0"/>
              <a:t>و</a:t>
            </a:r>
            <a:r>
              <a:rPr lang="ar-SA" dirty="0" smtClean="0"/>
              <a:t> الرابطة المتعددة</a:t>
            </a:r>
            <a:endParaRPr lang="en-US" sz="1800" dirty="0" smtClean="0"/>
          </a:p>
          <a:p>
            <a:pPr lvl="2" algn="r" rtl="1"/>
            <a:r>
              <a:rPr lang="ar-SA" dirty="0" smtClean="0"/>
              <a:t>مع الرابطة الواحدة تحدد نسبة </a:t>
            </a:r>
            <a:r>
              <a:rPr lang="en-US" dirty="0" smtClean="0"/>
              <a:t>0:1</a:t>
            </a:r>
            <a:r>
              <a:rPr lang="ar-SA" dirty="0" smtClean="0"/>
              <a:t> </a:t>
            </a:r>
            <a:r>
              <a:rPr lang="ar-SA" dirty="0" err="1" smtClean="0"/>
              <a:t>اي</a:t>
            </a:r>
            <a:r>
              <a:rPr lang="ar-SA" dirty="0" smtClean="0"/>
              <a:t> من صفر </a:t>
            </a:r>
            <a:r>
              <a:rPr lang="ar-SA" dirty="0" err="1" smtClean="0"/>
              <a:t>الى</a:t>
            </a:r>
            <a:r>
              <a:rPr lang="ar-SA" dirty="0" smtClean="0"/>
              <a:t> واحد مثل الرابط بين رقم السرير </a:t>
            </a:r>
            <a:r>
              <a:rPr lang="ar-SA" dirty="0" err="1" smtClean="0"/>
              <a:t>و</a:t>
            </a:r>
            <a:r>
              <a:rPr lang="ar-SA" dirty="0" smtClean="0"/>
              <a:t> رقم المريض</a:t>
            </a:r>
            <a:endParaRPr lang="en-US" sz="1600" dirty="0" smtClean="0"/>
          </a:p>
          <a:p>
            <a:pPr lvl="4" algn="r" rtl="1"/>
            <a:r>
              <a:rPr lang="ar-SA" dirty="0" smtClean="0"/>
              <a:t>مع الرابطة المتعددة تحدد نسبة </a:t>
            </a:r>
            <a:r>
              <a:rPr lang="en-US" dirty="0" smtClean="0"/>
              <a:t>0:N</a:t>
            </a:r>
            <a:r>
              <a:rPr lang="ar-SA" dirty="0" smtClean="0"/>
              <a:t> </a:t>
            </a:r>
            <a:r>
              <a:rPr lang="ar-SA" dirty="0" err="1" smtClean="0"/>
              <a:t>اي</a:t>
            </a:r>
            <a:r>
              <a:rPr lang="ar-SA" dirty="0" smtClean="0"/>
              <a:t> من صفر </a:t>
            </a:r>
            <a:r>
              <a:rPr lang="ar-SA" dirty="0" err="1" smtClean="0"/>
              <a:t>الى</a:t>
            </a:r>
            <a:r>
              <a:rPr lang="ar-SA" dirty="0" smtClean="0"/>
              <a:t> واحد مثل الرابط بين رقم السرير </a:t>
            </a:r>
            <a:r>
              <a:rPr lang="ar-SA" dirty="0" err="1" smtClean="0"/>
              <a:t>و</a:t>
            </a:r>
            <a:r>
              <a:rPr lang="ar-SA" dirty="0" smtClean="0"/>
              <a:t> رقم المريض</a:t>
            </a:r>
            <a:endParaRPr lang="en-US" sz="1400" dirty="0" smtClean="0"/>
          </a:p>
          <a:p>
            <a:pPr lvl="4" algn="r" rtl="1"/>
            <a:r>
              <a:rPr lang="ar-SA" dirty="0" smtClean="0"/>
              <a:t>    طبعا ممكن </a:t>
            </a:r>
            <a:r>
              <a:rPr lang="ar-SA" dirty="0" err="1" smtClean="0"/>
              <a:t>ان</a:t>
            </a:r>
            <a:r>
              <a:rPr lang="ar-SA" dirty="0" smtClean="0"/>
              <a:t> تكون النسبة 1 بدل صفر في جميع </a:t>
            </a:r>
            <a:r>
              <a:rPr lang="ar-SA" dirty="0" err="1" smtClean="0"/>
              <a:t>الامثلة</a:t>
            </a:r>
            <a:r>
              <a:rPr lang="ar-SA" dirty="0" smtClean="0"/>
              <a:t> </a:t>
            </a:r>
            <a:r>
              <a:rPr lang="ar-SA" dirty="0" err="1" smtClean="0"/>
              <a:t>اعلاه</a:t>
            </a:r>
            <a:r>
              <a:rPr lang="ar-SA" dirty="0" smtClean="0"/>
              <a:t> </a:t>
            </a:r>
            <a:endParaRPr lang="en-US" sz="1400" dirty="0" smtClean="0"/>
          </a:p>
          <a:p>
            <a:pPr algn="r" rtl="1"/>
            <a:r>
              <a:rPr lang="en-US" dirty="0" smtClean="0"/>
              <a:t> </a:t>
            </a:r>
            <a:endParaRPr lang="en-US" sz="2000" dirty="0" smtClean="0"/>
          </a:p>
          <a:p>
            <a:pPr algn="r"/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85800" y="1447798"/>
            <a:ext cx="5183188" cy="729719"/>
            <a:chOff x="1692275" y="3573016"/>
            <a:chExt cx="5183188" cy="957420"/>
          </a:xfrm>
        </p:grpSpPr>
        <p:sp>
          <p:nvSpPr>
            <p:cNvPr id="5" name="Oval 4"/>
            <p:cNvSpPr>
              <a:spLocks noChangeArrowheads="1"/>
            </p:cNvSpPr>
            <p:nvPr/>
          </p:nvSpPr>
          <p:spPr bwMode="auto">
            <a:xfrm>
              <a:off x="5003800" y="3573463"/>
              <a:ext cx="1871663" cy="576262"/>
            </a:xfrm>
            <a:prstGeom prst="ellipse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endParaRPr lang="en-US" b="1" dirty="0"/>
            </a:p>
            <a:p>
              <a:r>
                <a:rPr lang="ar-SA" dirty="0" smtClean="0"/>
                <a:t>اسم الطالب</a:t>
              </a:r>
              <a:endParaRPr lang="ar-SA" dirty="0"/>
            </a:p>
          </p:txBody>
        </p:sp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692275" y="3573463"/>
              <a:ext cx="1871663" cy="576262"/>
            </a:xfrm>
            <a:prstGeom prst="ellipse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endParaRPr lang="en-US" b="1" dirty="0"/>
            </a:p>
            <a:p>
              <a:r>
                <a:rPr lang="ar-SA" sz="2400" b="1" dirty="0"/>
                <a:t>رقم الطالب</a:t>
              </a:r>
            </a:p>
            <a:p>
              <a:endParaRPr lang="ar-SA" dirty="0"/>
            </a:p>
          </p:txBody>
        </p:sp>
        <p:sp>
          <p:nvSpPr>
            <p:cNvPr id="8" name="TextBox 9"/>
            <p:cNvSpPr txBox="1">
              <a:spLocks noChangeArrowheads="1"/>
            </p:cNvSpPr>
            <p:nvPr/>
          </p:nvSpPr>
          <p:spPr bwMode="auto">
            <a:xfrm>
              <a:off x="4499992" y="3573016"/>
              <a:ext cx="360363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r>
                <a:rPr lang="ar-SA" dirty="0"/>
                <a:t>1</a:t>
              </a:r>
            </a:p>
          </p:txBody>
        </p:sp>
        <p:sp>
          <p:nvSpPr>
            <p:cNvPr id="9" name="TextBox 10"/>
            <p:cNvSpPr txBox="1">
              <a:spLocks noChangeArrowheads="1"/>
            </p:cNvSpPr>
            <p:nvPr/>
          </p:nvSpPr>
          <p:spPr bwMode="auto">
            <a:xfrm>
              <a:off x="3923929" y="4045858"/>
              <a:ext cx="720080" cy="484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r>
                <a:rPr lang="en-US" dirty="0" smtClean="0"/>
                <a:t>1:1</a:t>
              </a:r>
              <a:endParaRPr lang="ar-SA" dirty="0"/>
            </a:p>
          </p:txBody>
        </p:sp>
        <p:cxnSp>
          <p:nvCxnSpPr>
            <p:cNvPr id="10" name="Straight Arrow Connector 9" descr="1"/>
            <p:cNvCxnSpPr>
              <a:cxnSpLocks noChangeShapeType="1"/>
              <a:stCxn id="6" idx="6"/>
              <a:endCxn id="5" idx="2"/>
            </p:cNvCxnSpPr>
            <p:nvPr/>
          </p:nvCxnSpPr>
          <p:spPr bwMode="auto">
            <a:xfrm>
              <a:off x="3563938" y="3861598"/>
              <a:ext cx="1439862" cy="2084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lg" len="lg"/>
            </a:ln>
          </p:spPr>
        </p:cxnSp>
      </p:grpSp>
      <p:grpSp>
        <p:nvGrpSpPr>
          <p:cNvPr id="11" name="Group 10"/>
          <p:cNvGrpSpPr/>
          <p:nvPr/>
        </p:nvGrpSpPr>
        <p:grpSpPr>
          <a:xfrm>
            <a:off x="4572000" y="6019796"/>
            <a:ext cx="3886200" cy="592105"/>
            <a:chOff x="1692275" y="3573463"/>
            <a:chExt cx="5183188" cy="721212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5003800" y="3573463"/>
              <a:ext cx="1871663" cy="576262"/>
            </a:xfrm>
            <a:prstGeom prst="ellipse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endParaRPr lang="en-US" b="1" dirty="0"/>
            </a:p>
            <a:p>
              <a:r>
                <a:rPr lang="ar-SA" sz="2400" b="1" dirty="0"/>
                <a:t>رقم المريض</a:t>
              </a:r>
            </a:p>
            <a:p>
              <a:endParaRPr lang="ar-SA" dirty="0"/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1692275" y="3573463"/>
              <a:ext cx="1871663" cy="576262"/>
            </a:xfrm>
            <a:prstGeom prst="ellipse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endParaRPr lang="en-US" b="1"/>
            </a:p>
            <a:p>
              <a:r>
                <a:rPr lang="ar-SA" sz="2400" b="1"/>
                <a:t>رقم السرير</a:t>
              </a:r>
            </a:p>
            <a:p>
              <a:endParaRPr lang="ar-SA"/>
            </a:p>
          </p:txBody>
        </p:sp>
        <p:cxnSp>
          <p:nvCxnSpPr>
            <p:cNvPr id="14" name="Straight Arrow Connector 13" descr="1"/>
            <p:cNvCxnSpPr>
              <a:cxnSpLocks noChangeShapeType="1"/>
              <a:stCxn id="13" idx="6"/>
              <a:endCxn id="12" idx="2"/>
            </p:cNvCxnSpPr>
            <p:nvPr/>
          </p:nvCxnSpPr>
          <p:spPr bwMode="auto">
            <a:xfrm>
              <a:off x="3563938" y="3860800"/>
              <a:ext cx="1439862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lg" len="lg"/>
            </a:ln>
          </p:spPr>
        </p:cxnSp>
        <p:sp>
          <p:nvSpPr>
            <p:cNvPr id="15" name="TextBox 9"/>
            <p:cNvSpPr txBox="1">
              <a:spLocks noChangeArrowheads="1"/>
            </p:cNvSpPr>
            <p:nvPr/>
          </p:nvSpPr>
          <p:spPr bwMode="auto">
            <a:xfrm>
              <a:off x="4499992" y="3573463"/>
              <a:ext cx="360363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r>
                <a:rPr lang="en-US" dirty="0"/>
                <a:t>0</a:t>
              </a:r>
              <a:endParaRPr lang="ar-SA" dirty="0"/>
            </a:p>
          </p:txBody>
        </p:sp>
        <p:sp>
          <p:nvSpPr>
            <p:cNvPr id="16" name="TextBox 10"/>
            <p:cNvSpPr txBox="1">
              <a:spLocks noChangeArrowheads="1"/>
            </p:cNvSpPr>
            <p:nvPr/>
          </p:nvSpPr>
          <p:spPr bwMode="auto">
            <a:xfrm>
              <a:off x="3826529" y="3844811"/>
              <a:ext cx="745472" cy="449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r>
                <a:rPr lang="en-US" dirty="0"/>
                <a:t>0:1</a:t>
              </a:r>
              <a:endParaRPr lang="ar-SA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33400" y="5943600"/>
            <a:ext cx="3505200" cy="683813"/>
            <a:chOff x="1844675" y="5373688"/>
            <a:chExt cx="5183188" cy="683813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5156200" y="5373688"/>
              <a:ext cx="1871663" cy="576262"/>
            </a:xfrm>
            <a:prstGeom prst="ellipse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endParaRPr lang="en-US" b="1" dirty="0"/>
            </a:p>
            <a:p>
              <a:r>
                <a:rPr lang="ar-SA" sz="2400" b="1" dirty="0"/>
                <a:t>رقم المريض</a:t>
              </a:r>
            </a:p>
            <a:p>
              <a:endParaRPr lang="ar-SA" dirty="0"/>
            </a:p>
          </p:txBody>
        </p:sp>
        <p:sp>
          <p:nvSpPr>
            <p:cNvPr id="19" name="Oval 18"/>
            <p:cNvSpPr>
              <a:spLocks noChangeArrowheads="1"/>
            </p:cNvSpPr>
            <p:nvPr/>
          </p:nvSpPr>
          <p:spPr bwMode="auto">
            <a:xfrm>
              <a:off x="1844675" y="5373688"/>
              <a:ext cx="1871663" cy="576262"/>
            </a:xfrm>
            <a:prstGeom prst="ellipse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endParaRPr lang="en-US" b="1"/>
            </a:p>
            <a:p>
              <a:r>
                <a:rPr lang="ar-SA" sz="2400" b="1"/>
                <a:t>رقم الغرفة</a:t>
              </a:r>
            </a:p>
            <a:p>
              <a:endParaRPr lang="ar-SA"/>
            </a:p>
          </p:txBody>
        </p:sp>
        <p:cxnSp>
          <p:nvCxnSpPr>
            <p:cNvPr id="20" name="Straight Arrow Connector 19" descr="1"/>
            <p:cNvCxnSpPr>
              <a:cxnSpLocks noChangeShapeType="1"/>
              <a:stCxn id="19" idx="6"/>
              <a:endCxn id="18" idx="2"/>
            </p:cNvCxnSpPr>
            <p:nvPr/>
          </p:nvCxnSpPr>
          <p:spPr bwMode="auto">
            <a:xfrm>
              <a:off x="3716338" y="5661025"/>
              <a:ext cx="1439862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lg" len="lg"/>
            </a:ln>
          </p:spPr>
        </p:cxnSp>
        <p:sp>
          <p:nvSpPr>
            <p:cNvPr id="21" name="TextBox 9"/>
            <p:cNvSpPr txBox="1">
              <a:spLocks noChangeArrowheads="1"/>
            </p:cNvSpPr>
            <p:nvPr/>
          </p:nvSpPr>
          <p:spPr bwMode="auto">
            <a:xfrm>
              <a:off x="4572000" y="5373688"/>
              <a:ext cx="3603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r>
                <a:rPr lang="en-US" dirty="0"/>
                <a:t>0</a:t>
              </a:r>
              <a:endParaRPr lang="ar-SA" dirty="0"/>
            </a:p>
          </p:txBody>
        </p:sp>
        <p:sp>
          <p:nvSpPr>
            <p:cNvPr id="22" name="TextBox 10"/>
            <p:cNvSpPr txBox="1">
              <a:spLocks noChangeArrowheads="1"/>
            </p:cNvSpPr>
            <p:nvPr/>
          </p:nvSpPr>
          <p:spPr bwMode="auto">
            <a:xfrm>
              <a:off x="3985557" y="5688169"/>
              <a:ext cx="80246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r>
                <a:rPr lang="en-US" dirty="0"/>
                <a:t>0:N</a:t>
              </a:r>
              <a:endParaRPr lang="ar-SA" dirty="0"/>
            </a:p>
          </p:txBody>
        </p:sp>
        <p:cxnSp>
          <p:nvCxnSpPr>
            <p:cNvPr id="23" name="Straight Arrow Connector 22" descr="1"/>
            <p:cNvCxnSpPr>
              <a:cxnSpLocks noChangeShapeType="1"/>
              <a:stCxn id="19" idx="6"/>
            </p:cNvCxnSpPr>
            <p:nvPr/>
          </p:nvCxnSpPr>
          <p:spPr bwMode="auto">
            <a:xfrm flipV="1">
              <a:off x="3716338" y="5661025"/>
              <a:ext cx="1143000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lg" len="lg"/>
            </a:ln>
          </p:spPr>
        </p:cxnSp>
      </p:grpSp>
      <p:grpSp>
        <p:nvGrpSpPr>
          <p:cNvPr id="24" name="Group 23"/>
          <p:cNvGrpSpPr/>
          <p:nvPr/>
        </p:nvGrpSpPr>
        <p:grpSpPr>
          <a:xfrm>
            <a:off x="152400" y="3276600"/>
            <a:ext cx="5183188" cy="685800"/>
            <a:chOff x="1692275" y="3573016"/>
            <a:chExt cx="5183188" cy="899796"/>
          </a:xfrm>
        </p:grpSpPr>
        <p:sp>
          <p:nvSpPr>
            <p:cNvPr id="25" name="Oval 24"/>
            <p:cNvSpPr>
              <a:spLocks noChangeArrowheads="1"/>
            </p:cNvSpPr>
            <p:nvPr/>
          </p:nvSpPr>
          <p:spPr bwMode="auto">
            <a:xfrm>
              <a:off x="5003800" y="3573463"/>
              <a:ext cx="1871663" cy="576262"/>
            </a:xfrm>
            <a:prstGeom prst="ellipse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endParaRPr lang="en-US" b="1" dirty="0"/>
            </a:p>
            <a:p>
              <a:r>
                <a:rPr lang="ar-SA" sz="2400" b="1" dirty="0"/>
                <a:t>المقرر</a:t>
              </a:r>
            </a:p>
            <a:p>
              <a:endParaRPr lang="ar-SA" dirty="0"/>
            </a:p>
          </p:txBody>
        </p:sp>
        <p:sp>
          <p:nvSpPr>
            <p:cNvPr id="26" name="Oval 25"/>
            <p:cNvSpPr>
              <a:spLocks noChangeArrowheads="1"/>
            </p:cNvSpPr>
            <p:nvPr/>
          </p:nvSpPr>
          <p:spPr bwMode="auto">
            <a:xfrm>
              <a:off x="1692275" y="3573463"/>
              <a:ext cx="1871663" cy="576262"/>
            </a:xfrm>
            <a:prstGeom prst="ellipse">
              <a:avLst/>
            </a:prstGeom>
            <a:solidFill>
              <a:schemeClr val="accent1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endParaRPr lang="en-US" b="1" dirty="0"/>
            </a:p>
            <a:p>
              <a:r>
                <a:rPr lang="ar-SA" sz="2400" b="1" dirty="0"/>
                <a:t>رقم الطالب</a:t>
              </a:r>
            </a:p>
            <a:p>
              <a:endParaRPr lang="ar-SA" dirty="0"/>
            </a:p>
          </p:txBody>
        </p:sp>
        <p:cxnSp>
          <p:nvCxnSpPr>
            <p:cNvPr id="27" name="Straight Arrow Connector 26" descr="1"/>
            <p:cNvCxnSpPr>
              <a:cxnSpLocks noChangeShapeType="1"/>
              <a:stCxn id="26" idx="6"/>
              <a:endCxn id="25" idx="2"/>
            </p:cNvCxnSpPr>
            <p:nvPr/>
          </p:nvCxnSpPr>
          <p:spPr bwMode="auto">
            <a:xfrm>
              <a:off x="3563938" y="3860800"/>
              <a:ext cx="1439862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lg" len="lg"/>
            </a:ln>
          </p:spPr>
        </p:cxnSp>
        <p:sp>
          <p:nvSpPr>
            <p:cNvPr id="28" name="TextBox 9"/>
            <p:cNvSpPr txBox="1">
              <a:spLocks noChangeArrowheads="1"/>
            </p:cNvSpPr>
            <p:nvPr/>
          </p:nvSpPr>
          <p:spPr bwMode="auto">
            <a:xfrm>
              <a:off x="4499992" y="3573016"/>
              <a:ext cx="360363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r>
                <a:rPr lang="ar-SA" dirty="0"/>
                <a:t>1</a:t>
              </a:r>
            </a:p>
          </p:txBody>
        </p:sp>
        <p:sp>
          <p:nvSpPr>
            <p:cNvPr id="29" name="TextBox 10"/>
            <p:cNvSpPr txBox="1">
              <a:spLocks noChangeArrowheads="1"/>
            </p:cNvSpPr>
            <p:nvPr/>
          </p:nvSpPr>
          <p:spPr bwMode="auto">
            <a:xfrm>
              <a:off x="3923929" y="4103480"/>
              <a:ext cx="72008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r" defTabSz="914400" rtl="1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r>
                <a:rPr lang="en-US" dirty="0"/>
                <a:t>1:N</a:t>
              </a:r>
              <a:endParaRPr lang="ar-SA" dirty="0"/>
            </a:p>
          </p:txBody>
        </p:sp>
        <p:cxnSp>
          <p:nvCxnSpPr>
            <p:cNvPr id="30" name="Straight Arrow Connector 29" descr="1"/>
            <p:cNvCxnSpPr>
              <a:cxnSpLocks noChangeShapeType="1"/>
            </p:cNvCxnSpPr>
            <p:nvPr/>
          </p:nvCxnSpPr>
          <p:spPr bwMode="auto">
            <a:xfrm>
              <a:off x="3779838" y="3860800"/>
              <a:ext cx="1008062" cy="0"/>
            </a:xfrm>
            <a:prstGeom prst="straightConnector1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 type="arrow" w="lg" len="lg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Queries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74675" y="1447800"/>
            <a:ext cx="7912100" cy="558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all loans of over $1200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                       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Symbol" pitchFamily="18" charset="2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2286000" y="2209800"/>
            <a:ext cx="272415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/>
            <a:r>
              <a:rPr lang="en-US" sz="2400" i="0" dirty="0"/>
              <a:t></a:t>
            </a:r>
            <a:r>
              <a:rPr lang="en-US" sz="2800" baseline="-25000" dirty="0"/>
              <a:t>amount</a:t>
            </a:r>
            <a:r>
              <a:rPr lang="en-US" sz="2400" baseline="-25000" dirty="0"/>
              <a:t> </a:t>
            </a:r>
            <a:r>
              <a:rPr lang="en-US" sz="2400" i="0" baseline="-25000" dirty="0"/>
              <a:t>&gt; 1200</a:t>
            </a:r>
            <a:r>
              <a:rPr lang="en-US" sz="2400" i="0" dirty="0"/>
              <a:t> (</a:t>
            </a:r>
            <a:r>
              <a:rPr lang="en-US" sz="2400" dirty="0"/>
              <a:t>loan</a:t>
            </a:r>
            <a:r>
              <a:rPr lang="en-US" sz="2400" i="0" dirty="0"/>
              <a:t>)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kumimoji="0" lang="en-US" i="0" dirty="0"/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622300" y="3162300"/>
            <a:ext cx="7761288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Monotype Sorts" pitchFamily="2" charset="2"/>
              <a:buChar char="n"/>
            </a:pPr>
            <a:r>
              <a:rPr lang="en-US" sz="2000" i="0" dirty="0"/>
              <a:t>Find the loan number for each loan of an amount greater than                             </a:t>
            </a:r>
          </a:p>
          <a:p>
            <a:r>
              <a:rPr lang="en-US" sz="2000" i="0" dirty="0"/>
              <a:t>    $1200</a:t>
            </a:r>
          </a:p>
          <a:p>
            <a:pPr algn="ctr"/>
            <a:r>
              <a:rPr lang="en-US" sz="2000" i="0" dirty="0"/>
              <a:t>                     </a:t>
            </a:r>
            <a:endParaRPr kumimoji="0" lang="en-US" i="0" dirty="0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371600" y="4267200"/>
            <a:ext cx="46497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/>
            <a:r>
              <a:rPr lang="en-US" sz="2400" i="0" dirty="0"/>
              <a:t></a:t>
            </a:r>
            <a:r>
              <a:rPr lang="en-US" sz="2800" baseline="-25000" dirty="0"/>
              <a:t>loan-number</a:t>
            </a:r>
            <a:r>
              <a:rPr lang="en-US" sz="2400" i="0" dirty="0"/>
              <a:t> (</a:t>
            </a:r>
            <a:r>
              <a:rPr lang="en-US" sz="2800" baseline="-25000" dirty="0"/>
              <a:t>amount</a:t>
            </a:r>
            <a:r>
              <a:rPr lang="en-US" sz="2400" dirty="0"/>
              <a:t> </a:t>
            </a:r>
            <a:r>
              <a:rPr lang="en-US" sz="2400" i="0" baseline="-25000" dirty="0"/>
              <a:t>&gt; 1200</a:t>
            </a:r>
            <a:r>
              <a:rPr lang="en-US" sz="2400" i="0" dirty="0"/>
              <a:t> (</a:t>
            </a:r>
            <a:r>
              <a:rPr lang="en-US" sz="2400" dirty="0"/>
              <a:t>loan</a:t>
            </a:r>
            <a:r>
              <a:rPr lang="en-US" sz="2400" i="0" dirty="0"/>
              <a:t>))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kumimoji="0" lang="en-US" i="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kumimoji="0" lang="en-US" i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Queries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760413" y="1520825"/>
            <a:ext cx="7848600" cy="787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the names of all customers who have a loan, an account, or both, from the bank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209675" y="3093244"/>
            <a:ext cx="672465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lvl="1" algn="ctr">
              <a:buClr>
                <a:srgbClr val="CC6600"/>
              </a:buClr>
              <a:buSzPct val="105000"/>
            </a:pPr>
            <a:r>
              <a:rPr lang="en-US" sz="2000" i="0" dirty="0"/>
              <a:t></a:t>
            </a:r>
            <a:r>
              <a:rPr lang="en-US" sz="2400" baseline="-25000" dirty="0"/>
              <a:t>customer-name</a:t>
            </a:r>
            <a:r>
              <a:rPr lang="en-US" sz="2000" i="0" dirty="0"/>
              <a:t> (</a:t>
            </a:r>
            <a:r>
              <a:rPr lang="en-US" sz="2000" dirty="0"/>
              <a:t>borrower</a:t>
            </a:r>
            <a:r>
              <a:rPr lang="en-US" sz="2000" i="0" dirty="0"/>
              <a:t>)  </a:t>
            </a:r>
            <a:r>
              <a:rPr lang="en-US" sz="2400" baseline="-25000" dirty="0"/>
              <a:t>customer-name</a:t>
            </a:r>
            <a:r>
              <a:rPr lang="en-US" sz="2000" i="0" dirty="0"/>
              <a:t> (</a:t>
            </a:r>
            <a:r>
              <a:rPr lang="en-US" sz="2000" dirty="0"/>
              <a:t>depositor</a:t>
            </a:r>
            <a:r>
              <a:rPr lang="en-US" sz="2000" i="0" dirty="0"/>
              <a:t>)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kumimoji="0" lang="en-US" i="0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762000" y="3657600"/>
            <a:ext cx="7500937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Monotype Sorts" pitchFamily="2" charset="2"/>
              <a:buChar char="n"/>
            </a:pPr>
            <a:r>
              <a:rPr lang="en-US" sz="2000" i="0" dirty="0"/>
              <a:t>Find the names of all customers who have a loan and an </a:t>
            </a:r>
          </a:p>
          <a:p>
            <a:r>
              <a:rPr lang="en-US" sz="2000" i="0" dirty="0"/>
              <a:t>   account at bank.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990600" y="4800600"/>
            <a:ext cx="67246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lvl="1" algn="ctr">
              <a:buClr>
                <a:srgbClr val="CC6600"/>
              </a:buClr>
              <a:buSzPct val="105000"/>
            </a:pPr>
            <a:r>
              <a:rPr lang="en-US" sz="2000" i="0" dirty="0"/>
              <a:t></a:t>
            </a:r>
            <a:r>
              <a:rPr lang="en-US" sz="2400" baseline="-25000" dirty="0"/>
              <a:t>customer-name</a:t>
            </a:r>
            <a:r>
              <a:rPr lang="en-US" sz="2000" i="0" dirty="0"/>
              <a:t> (</a:t>
            </a:r>
            <a:r>
              <a:rPr lang="en-US" sz="2000" dirty="0"/>
              <a:t>borrower</a:t>
            </a:r>
            <a:r>
              <a:rPr lang="en-US" sz="2000" i="0" dirty="0"/>
              <a:t>)  </a:t>
            </a:r>
            <a:r>
              <a:rPr lang="en-US" sz="2400" baseline="-25000" dirty="0"/>
              <a:t>customer-name</a:t>
            </a:r>
            <a:r>
              <a:rPr lang="en-US" sz="2000" i="0" dirty="0"/>
              <a:t> (</a:t>
            </a:r>
            <a:r>
              <a:rPr lang="en-US" sz="2000" dirty="0"/>
              <a:t>depositor</a:t>
            </a:r>
            <a:r>
              <a:rPr lang="en-US" sz="2000" i="0" dirty="0"/>
              <a:t>)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kumimoji="0" lang="en-US" i="0" dirty="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kumimoji="0" lang="en-US" i="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Queries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3700" y="1114425"/>
            <a:ext cx="8561388" cy="82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the names of all customers who have a loan at the Perryridge branch.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85800" y="2133600"/>
            <a:ext cx="7861300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/>
            <a:r>
              <a:rPr lang="en-US" sz="2400" i="0" dirty="0"/>
              <a:t></a:t>
            </a:r>
            <a:r>
              <a:rPr lang="en-US" sz="2800" baseline="-25000" dirty="0"/>
              <a:t>customer-name</a:t>
            </a:r>
            <a:r>
              <a:rPr lang="en-US" sz="2400" i="0" dirty="0"/>
              <a:t> (</a:t>
            </a:r>
            <a:r>
              <a:rPr lang="en-US" sz="2800" i="0" dirty="0"/>
              <a:t></a:t>
            </a:r>
            <a:r>
              <a:rPr lang="en-US" sz="2800" baseline="-25000" dirty="0"/>
              <a:t>branch-name=“</a:t>
            </a:r>
            <a:r>
              <a:rPr lang="en-US" sz="2800" baseline="-25000" dirty="0" err="1"/>
              <a:t>Perryridge</a:t>
            </a:r>
            <a:r>
              <a:rPr lang="en-US" sz="2400" baseline="-25000" dirty="0"/>
              <a:t>”</a:t>
            </a:r>
            <a:endParaRPr lang="en-US" sz="2400" i="0" dirty="0"/>
          </a:p>
          <a:p>
            <a:pPr algn="ctr"/>
            <a:r>
              <a:rPr lang="en-US" sz="2400" i="0" dirty="0"/>
              <a:t>    (</a:t>
            </a:r>
            <a:r>
              <a:rPr lang="en-US" sz="2400" dirty="0"/>
              <a:t></a:t>
            </a:r>
            <a:r>
              <a:rPr lang="en-US" sz="2800" baseline="-25000" dirty="0" err="1"/>
              <a:t>borrower.loan</a:t>
            </a:r>
            <a:r>
              <a:rPr lang="en-US" sz="2800" baseline="-25000" dirty="0"/>
              <a:t>-number = </a:t>
            </a:r>
            <a:r>
              <a:rPr lang="en-US" sz="2800" baseline="-25000" dirty="0" err="1"/>
              <a:t>loan.loan</a:t>
            </a:r>
            <a:r>
              <a:rPr lang="en-US" sz="2800" baseline="-25000" dirty="0"/>
              <a:t>-number</a:t>
            </a:r>
            <a:r>
              <a:rPr lang="en-US" sz="2400" i="0" dirty="0"/>
              <a:t>(</a:t>
            </a:r>
            <a:r>
              <a:rPr lang="en-US" sz="2400" dirty="0"/>
              <a:t>borrower x loan</a:t>
            </a:r>
            <a:r>
              <a:rPr lang="en-US" sz="2400" i="0" dirty="0"/>
              <a:t>)))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25450" y="3200400"/>
            <a:ext cx="83502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Monotype Sorts" pitchFamily="2" charset="2"/>
              <a:buChar char="n"/>
            </a:pPr>
            <a:r>
              <a:rPr lang="en-US" sz="2000" i="0" dirty="0"/>
              <a:t>  Find the names of all customers who have a loan at the </a:t>
            </a:r>
            <a:br>
              <a:rPr lang="en-US" sz="2000" i="0" dirty="0"/>
            </a:br>
            <a:r>
              <a:rPr lang="en-US" sz="2000" i="0" dirty="0"/>
              <a:t>    </a:t>
            </a:r>
            <a:r>
              <a:rPr lang="en-US" sz="2000" i="0" dirty="0" err="1"/>
              <a:t>Perryridge</a:t>
            </a:r>
            <a:r>
              <a:rPr lang="en-US" sz="2000" i="0" dirty="0"/>
              <a:t> branch but do not have an account at any branch of   </a:t>
            </a:r>
            <a:br>
              <a:rPr lang="en-US" sz="2000" i="0" dirty="0"/>
            </a:br>
            <a:r>
              <a:rPr lang="en-US" sz="2000" i="0" dirty="0"/>
              <a:t>    the bank.</a:t>
            </a:r>
            <a:endParaRPr kumimoji="0" lang="en-US" i="0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522288" y="4225925"/>
            <a:ext cx="8469312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i="0" dirty="0" smtClean="0"/>
              <a:t></a:t>
            </a:r>
            <a:r>
              <a:rPr lang="en-US" sz="2800" baseline="-25000" dirty="0" smtClean="0"/>
              <a:t>customer-name</a:t>
            </a:r>
            <a:r>
              <a:rPr lang="en-US" sz="2000" i="0" dirty="0" smtClean="0"/>
              <a:t> (</a:t>
            </a:r>
            <a:r>
              <a:rPr lang="en-US" sz="2800" i="0" dirty="0" smtClean="0"/>
              <a:t></a:t>
            </a:r>
            <a:r>
              <a:rPr lang="en-US" sz="2800" baseline="-25000" dirty="0" smtClean="0"/>
              <a:t>branch-name = “</a:t>
            </a:r>
            <a:r>
              <a:rPr lang="en-US" sz="2800" baseline="-25000" dirty="0" err="1" smtClean="0"/>
              <a:t>Perryridge</a:t>
            </a:r>
            <a:r>
              <a:rPr lang="en-US" sz="2800" baseline="-25000" dirty="0" smtClean="0"/>
              <a:t>”</a:t>
            </a:r>
            <a:endParaRPr lang="en-US" sz="2800" i="0" dirty="0" smtClean="0"/>
          </a:p>
          <a:p>
            <a:r>
              <a:rPr lang="en-US" sz="2000" i="0" dirty="0" smtClean="0"/>
              <a:t>    </a:t>
            </a:r>
            <a:r>
              <a:rPr lang="en-US" sz="2000" i="0" dirty="0"/>
              <a:t>(</a:t>
            </a:r>
            <a:r>
              <a:rPr lang="en-US" sz="2800" i="0" dirty="0"/>
              <a:t></a:t>
            </a:r>
            <a:r>
              <a:rPr lang="en-US" sz="2800" baseline="-25000" dirty="0" err="1"/>
              <a:t>borrower.loan</a:t>
            </a:r>
            <a:r>
              <a:rPr lang="en-US" sz="2800" baseline="-25000" dirty="0"/>
              <a:t>-number = </a:t>
            </a:r>
            <a:r>
              <a:rPr lang="en-US" sz="2800" baseline="-25000" dirty="0" err="1"/>
              <a:t>loan.loan</a:t>
            </a:r>
            <a:r>
              <a:rPr lang="en-US" sz="2800" baseline="-25000" dirty="0"/>
              <a:t>-number</a:t>
            </a:r>
            <a:r>
              <a:rPr lang="en-US" sz="2000" i="0" dirty="0"/>
              <a:t>(</a:t>
            </a:r>
            <a:r>
              <a:rPr lang="en-US" sz="2400" i="0" dirty="0"/>
              <a:t>borrower x loan</a:t>
            </a:r>
            <a:r>
              <a:rPr lang="en-US" sz="2000" i="0" dirty="0"/>
              <a:t>)))  –           </a:t>
            </a:r>
            <a:br>
              <a:rPr lang="en-US" sz="2000" i="0" dirty="0"/>
            </a:br>
            <a:r>
              <a:rPr lang="en-US" sz="2000" i="0" dirty="0"/>
              <a:t>     </a:t>
            </a:r>
            <a:r>
              <a:rPr lang="en-US" sz="2800" baseline="-25000" dirty="0"/>
              <a:t>customer-name</a:t>
            </a:r>
            <a:r>
              <a:rPr lang="en-US" sz="2000" i="0" dirty="0"/>
              <a:t>(</a:t>
            </a:r>
            <a:r>
              <a:rPr lang="en-US" sz="2400" i="0" dirty="0"/>
              <a:t>depositor</a:t>
            </a:r>
            <a:r>
              <a:rPr lang="en-US" sz="2000" i="0" dirty="0"/>
              <a:t>)</a:t>
            </a:r>
            <a:endParaRPr kumimoji="0" lang="en-US" i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Queries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65100" y="1101725"/>
            <a:ext cx="8775700" cy="698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the names of all customers who have a loan at the Perryridge branch. Two possible solutions follow: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33400" y="2057400"/>
            <a:ext cx="80772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lvl="1">
              <a:buClr>
                <a:srgbClr val="CC6600"/>
              </a:buClr>
              <a:buSzPct val="105000"/>
              <a:buFont typeface="Symbol" pitchFamily="18" charset="2"/>
              <a:buChar char="-"/>
            </a:pPr>
            <a:r>
              <a:rPr lang="en-US" i="0" dirty="0"/>
              <a:t>Query 1</a:t>
            </a:r>
            <a:br>
              <a:rPr lang="en-US" i="0" dirty="0"/>
            </a:br>
            <a:r>
              <a:rPr lang="en-US" i="0" dirty="0"/>
              <a:t>  </a:t>
            </a:r>
            <a:r>
              <a:rPr lang="en-US" sz="2400" i="0" dirty="0"/>
              <a:t></a:t>
            </a:r>
            <a:r>
              <a:rPr lang="en-US" sz="2800" i="0" baseline="-25000" dirty="0"/>
              <a:t>customer-name</a:t>
            </a:r>
            <a:r>
              <a:rPr lang="en-US" sz="2400" i="0" dirty="0"/>
              <a:t>(</a:t>
            </a:r>
            <a:r>
              <a:rPr lang="en-US" sz="2800" i="0" baseline="-25000" dirty="0"/>
              <a:t>branch-name = “</a:t>
            </a:r>
            <a:r>
              <a:rPr lang="en-US" sz="2800" i="0" baseline="-25000" dirty="0" err="1"/>
              <a:t>Perryridge</a:t>
            </a:r>
            <a:r>
              <a:rPr lang="en-US" sz="2800" i="0" baseline="-25000" dirty="0"/>
              <a:t>”</a:t>
            </a:r>
            <a:r>
              <a:rPr lang="en-US" sz="2800" i="0" dirty="0"/>
              <a:t> </a:t>
            </a:r>
            <a:r>
              <a:rPr lang="en-US" sz="2400" i="0" dirty="0"/>
              <a:t>(</a:t>
            </a:r>
            <a:br>
              <a:rPr lang="en-US" sz="2400" i="0" dirty="0"/>
            </a:br>
            <a:r>
              <a:rPr lang="en-US" sz="2400" i="0" dirty="0"/>
              <a:t>  </a:t>
            </a:r>
            <a:r>
              <a:rPr lang="en-US" sz="2800" i="0" baseline="-25000" dirty="0" err="1"/>
              <a:t>borrower.loan</a:t>
            </a:r>
            <a:r>
              <a:rPr lang="en-US" sz="2800" i="0" baseline="-25000" dirty="0"/>
              <a:t>-number = </a:t>
            </a:r>
            <a:r>
              <a:rPr lang="en-US" sz="2800" i="0" baseline="-25000" dirty="0" err="1"/>
              <a:t>loan.loan</a:t>
            </a:r>
            <a:r>
              <a:rPr lang="en-US" sz="2800" i="0" baseline="-25000" dirty="0"/>
              <a:t>-number</a:t>
            </a:r>
            <a:r>
              <a:rPr lang="en-US" sz="2400" i="0" dirty="0"/>
              <a:t>(borrower x loan)))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i="0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609600" y="3810000"/>
            <a:ext cx="7858125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lvl="1">
              <a:buClr>
                <a:srgbClr val="CC6600"/>
              </a:buClr>
              <a:buSzPct val="105000"/>
            </a:pPr>
            <a:r>
              <a:rPr lang="en-US" sz="2000" i="0" dirty="0"/>
              <a:t> 	Query 2</a:t>
            </a:r>
          </a:p>
          <a:p>
            <a:pPr lvl="1">
              <a:buClr>
                <a:srgbClr val="CC6600"/>
              </a:buClr>
              <a:buSzPct val="105000"/>
            </a:pPr>
            <a:r>
              <a:rPr lang="en-US" sz="2000" i="0" dirty="0"/>
              <a:t>     </a:t>
            </a:r>
            <a:r>
              <a:rPr lang="en-US" sz="2400" i="0" dirty="0"/>
              <a:t></a:t>
            </a:r>
            <a:r>
              <a:rPr lang="en-US" sz="2800" i="0" baseline="-25000" dirty="0"/>
              <a:t>customer-name</a:t>
            </a:r>
            <a:r>
              <a:rPr lang="en-US" sz="2400" i="0" dirty="0"/>
              <a:t>(</a:t>
            </a:r>
            <a:r>
              <a:rPr lang="en-US" sz="2800" i="0" baseline="-25000" dirty="0" err="1"/>
              <a:t>loan.loan</a:t>
            </a:r>
            <a:r>
              <a:rPr lang="en-US" sz="2800" i="0" baseline="-25000" dirty="0"/>
              <a:t>-number = </a:t>
            </a:r>
            <a:r>
              <a:rPr lang="en-US" sz="2800" i="0" baseline="-25000" dirty="0" err="1"/>
              <a:t>borrower.loan</a:t>
            </a:r>
            <a:r>
              <a:rPr lang="en-US" sz="2800" i="0" baseline="-25000" dirty="0"/>
              <a:t>-number</a:t>
            </a:r>
            <a:r>
              <a:rPr lang="en-US" sz="2400" i="0" dirty="0"/>
              <a:t>(</a:t>
            </a:r>
            <a:br>
              <a:rPr lang="en-US" sz="2400" i="0" dirty="0"/>
            </a:br>
            <a:r>
              <a:rPr lang="en-US" sz="2400" i="0" dirty="0"/>
              <a:t>             (</a:t>
            </a:r>
            <a:r>
              <a:rPr lang="en-US" sz="2800" i="0" baseline="-25000" dirty="0"/>
              <a:t>branch-name = “</a:t>
            </a:r>
            <a:r>
              <a:rPr lang="en-US" sz="2800" i="0" baseline="-25000" dirty="0" err="1"/>
              <a:t>Perryridge</a:t>
            </a:r>
            <a:r>
              <a:rPr lang="en-US" sz="2800" i="0" baseline="-25000" dirty="0"/>
              <a:t>”</a:t>
            </a:r>
            <a:r>
              <a:rPr lang="en-US" sz="2400" i="0" dirty="0"/>
              <a:t>(loan)) x  borrower))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i="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Queries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71500" y="1114425"/>
            <a:ext cx="78486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the largest account balance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Rename </a:t>
            </a:r>
            <a:r>
              <a:rPr kumimoji="0" lang="en-US" sz="32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account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relation as </a:t>
            </a:r>
            <a:r>
              <a:rPr kumimoji="0" lang="en-US" sz="32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</a:t>
            </a: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query is: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 pitchFamily="18" charset="2"/>
              </a:rPr>
              <a:t>    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906463" y="2922587"/>
            <a:ext cx="7331075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1pPr>
            <a:lvl2pPr marL="4572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2pPr>
            <a:lvl3pPr marL="9144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3pPr>
            <a:lvl4pPr marL="13716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4pPr>
            <a:lvl5pPr marL="1828800" algn="l" rtl="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Monotype Sorts" pitchFamily="2" charset="2"/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kumimoji="1" i="1" kern="1200">
                <a:solidFill>
                  <a:schemeClr val="tx1"/>
                </a:solidFill>
                <a:latin typeface="Helvetica" pitchFamily="34" charset="0"/>
                <a:ea typeface="+mn-ea"/>
                <a:cs typeface="+mn-cs"/>
                <a:sym typeface="Symbol" pitchFamily="18" charset="2"/>
              </a:defRPr>
            </a:lvl9pPr>
          </a:lstStyle>
          <a:p>
            <a:r>
              <a:rPr lang="en-US" sz="2400" i="0" dirty="0"/>
              <a:t></a:t>
            </a:r>
            <a:r>
              <a:rPr lang="en-US" sz="2800" baseline="-25000" dirty="0"/>
              <a:t>balance</a:t>
            </a:r>
            <a:r>
              <a:rPr lang="en-US" sz="2400" dirty="0"/>
              <a:t>(account) </a:t>
            </a:r>
            <a:r>
              <a:rPr lang="en-US" sz="2400" i="0" dirty="0"/>
              <a:t>- </a:t>
            </a:r>
            <a:r>
              <a:rPr lang="en-US" sz="2800" baseline="-25000" dirty="0" err="1"/>
              <a:t>account.balance</a:t>
            </a:r>
            <a:endParaRPr lang="en-US" sz="2800" i="0" dirty="0"/>
          </a:p>
          <a:p>
            <a:r>
              <a:rPr lang="en-US" sz="2400" i="0" dirty="0"/>
              <a:t>    (</a:t>
            </a:r>
            <a:r>
              <a:rPr lang="en-US" sz="2800" baseline="-25000" dirty="0" err="1"/>
              <a:t>account.balance</a:t>
            </a:r>
            <a:r>
              <a:rPr lang="en-US" sz="2800" baseline="-25000" dirty="0"/>
              <a:t> &lt; </a:t>
            </a:r>
            <a:r>
              <a:rPr lang="en-US" sz="2800" baseline="-25000" dirty="0" err="1"/>
              <a:t>d.balance</a:t>
            </a:r>
            <a:r>
              <a:rPr lang="en-US" sz="2400" dirty="0"/>
              <a:t> </a:t>
            </a:r>
            <a:r>
              <a:rPr lang="en-US" sz="2400" i="0" dirty="0"/>
              <a:t>(</a:t>
            </a:r>
            <a:r>
              <a:rPr lang="en-US" sz="2400" dirty="0"/>
              <a:t>account x </a:t>
            </a:r>
            <a:r>
              <a:rPr lang="en-US" sz="2400" dirty="0">
                <a:latin typeface="Symbol" pitchFamily="18" charset="2"/>
              </a:rPr>
              <a:t>r</a:t>
            </a:r>
            <a:r>
              <a:rPr lang="en-US" sz="2800" baseline="-25000" dirty="0"/>
              <a:t>d</a:t>
            </a:r>
            <a:r>
              <a:rPr lang="en-US" sz="2400" dirty="0"/>
              <a:t> (account</a:t>
            </a:r>
            <a:r>
              <a:rPr lang="en-US" sz="2400" i="0" dirty="0"/>
              <a:t>)))</a:t>
            </a:r>
            <a:endParaRPr kumimoji="0" lang="en-US" i="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What is the relationships?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Relationships can be thought of as verbs, linking two or more nouns. Examples: an </a:t>
            </a:r>
            <a:r>
              <a:rPr lang="en-US" b="1" i="1" dirty="0"/>
              <a:t>owns</a:t>
            </a:r>
            <a:r>
              <a:rPr lang="en-US" b="1" dirty="0"/>
              <a:t> relationship between a company and a computer, a </a:t>
            </a:r>
            <a:r>
              <a:rPr lang="en-US" b="1" i="1" dirty="0"/>
              <a:t>supervises</a:t>
            </a:r>
            <a:r>
              <a:rPr lang="en-US" b="1" dirty="0"/>
              <a:t> relationship between an employee and a department, a </a:t>
            </a:r>
            <a:r>
              <a:rPr lang="en-US" b="1" i="1" dirty="0"/>
              <a:t>performs</a:t>
            </a:r>
            <a:r>
              <a:rPr lang="en-US" b="1" dirty="0"/>
              <a:t> relationship between an artist and a song, a </a:t>
            </a:r>
            <a:r>
              <a:rPr lang="en-US" b="1" i="1" dirty="0"/>
              <a:t>proved</a:t>
            </a:r>
            <a:r>
              <a:rPr lang="en-US" b="1" dirty="0"/>
              <a:t> relationship between a mathematician and a theorem. Relationships are represented as diamonds, connected by lines to each of the entities in the relationship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ER diagram </a:t>
            </a:r>
            <a:r>
              <a:rPr lang="en-US" b="1" dirty="0" err="1" smtClean="0"/>
              <a:t>ForSchool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1075" y="2272506"/>
            <a:ext cx="7181850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Explanation of the previous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199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sz="5100" dirty="0" smtClean="0">
                <a:solidFill>
                  <a:srgbClr val="FF0000"/>
                </a:solidFill>
              </a:rPr>
              <a:t>we have </a:t>
            </a:r>
            <a:r>
              <a:rPr lang="en-US" sz="5100" b="1" dirty="0" smtClean="0">
                <a:solidFill>
                  <a:srgbClr val="FF0000"/>
                </a:solidFill>
              </a:rPr>
              <a:t>5 </a:t>
            </a:r>
            <a:r>
              <a:rPr lang="en-US" sz="5100" b="1" dirty="0">
                <a:solidFill>
                  <a:srgbClr val="FF0000"/>
                </a:solidFill>
              </a:rPr>
              <a:t>entities</a:t>
            </a:r>
            <a:r>
              <a:rPr lang="en-US" sz="4200" dirty="0"/>
              <a:t/>
            </a:r>
            <a:br>
              <a:rPr lang="en-US" sz="4200" dirty="0"/>
            </a:br>
            <a:r>
              <a:rPr lang="en-US" sz="4200" b="1" dirty="0"/>
              <a:t>teacher</a:t>
            </a:r>
            <a:r>
              <a:rPr lang="en-US" sz="4200" dirty="0"/>
              <a:t/>
            </a:r>
            <a:br>
              <a:rPr lang="en-US" sz="4200" dirty="0"/>
            </a:br>
            <a:r>
              <a:rPr lang="en-US" sz="4200" b="1" dirty="0"/>
              <a:t>student</a:t>
            </a:r>
            <a:r>
              <a:rPr lang="en-US" sz="4200" dirty="0"/>
              <a:t/>
            </a:r>
            <a:br>
              <a:rPr lang="en-US" sz="4200" dirty="0"/>
            </a:br>
            <a:r>
              <a:rPr lang="en-US" sz="4200" b="1" dirty="0"/>
              <a:t>subject</a:t>
            </a:r>
            <a:r>
              <a:rPr lang="en-US" sz="4200" dirty="0"/>
              <a:t/>
            </a:r>
            <a:br>
              <a:rPr lang="en-US" sz="4200" dirty="0"/>
            </a:br>
            <a:r>
              <a:rPr lang="en-US" sz="4200" b="1" dirty="0"/>
              <a:t>group</a:t>
            </a:r>
            <a:r>
              <a:rPr lang="en-US" sz="4200" dirty="0"/>
              <a:t/>
            </a:r>
            <a:br>
              <a:rPr lang="en-US" sz="4200" dirty="0"/>
            </a:br>
            <a:r>
              <a:rPr lang="en-US" sz="4200" b="1" dirty="0"/>
              <a:t>Mark</a:t>
            </a:r>
            <a:r>
              <a:rPr lang="en-US" sz="4200" dirty="0"/>
              <a:t/>
            </a:r>
            <a:br>
              <a:rPr lang="en-US" sz="4200" dirty="0"/>
            </a:br>
            <a:r>
              <a:rPr lang="en-US" sz="4200" dirty="0"/>
              <a:t/>
            </a:r>
            <a:br>
              <a:rPr lang="en-US" sz="4200" dirty="0"/>
            </a:br>
            <a:r>
              <a:rPr lang="ar-SA" sz="4200" b="1" dirty="0"/>
              <a:t>كل منهما له</a:t>
            </a:r>
            <a:r>
              <a:rPr lang="en-US" sz="4200" b="1" dirty="0"/>
              <a:t> attributes</a:t>
            </a:r>
            <a:r>
              <a:rPr lang="en-US" sz="4200" dirty="0"/>
              <a:t/>
            </a:r>
            <a:br>
              <a:rPr lang="en-US" sz="4200" dirty="0"/>
            </a:br>
            <a:r>
              <a:rPr lang="ar-SA" sz="4200" b="1" dirty="0"/>
              <a:t>وما تحته خط هو المفتاح الأساسي</a:t>
            </a:r>
            <a:r>
              <a:rPr lang="en-US" sz="4200" dirty="0"/>
              <a:t/>
            </a:r>
            <a:br>
              <a:rPr lang="en-US" sz="4200" dirty="0"/>
            </a:br>
            <a:r>
              <a:rPr lang="en-US" sz="4200" dirty="0"/>
              <a:t/>
            </a:r>
            <a:br>
              <a:rPr lang="en-US" sz="4200" dirty="0"/>
            </a:br>
            <a:r>
              <a:rPr lang="ar-SA" sz="4200" b="1" dirty="0"/>
              <a:t>ولدينا 3 علاقات </a:t>
            </a:r>
            <a:r>
              <a:rPr lang="en-US" sz="4200" dirty="0"/>
              <a:t/>
            </a:r>
            <a:br>
              <a:rPr lang="en-US" sz="4200" dirty="0"/>
            </a:br>
            <a:r>
              <a:rPr lang="ar-SA" sz="4200" b="1" dirty="0"/>
              <a:t>منهما </a:t>
            </a:r>
            <a:r>
              <a:rPr lang="en-US" sz="4200" dirty="0"/>
              <a:t/>
            </a:r>
            <a:br>
              <a:rPr lang="en-US" sz="4200" dirty="0"/>
            </a:br>
            <a:r>
              <a:rPr lang="ar-SA" sz="4200" b="1" dirty="0"/>
              <a:t>علاقة ثنائية " ما بين 2</a:t>
            </a:r>
            <a:r>
              <a:rPr lang="en-US" sz="4200" b="1" dirty="0"/>
              <a:t> entities "</a:t>
            </a:r>
            <a:r>
              <a:rPr lang="en-US" sz="4200" dirty="0"/>
              <a:t/>
            </a:r>
            <a:br>
              <a:rPr lang="en-US" sz="4200" dirty="0"/>
            </a:br>
            <a:r>
              <a:rPr lang="en-US" sz="4200" b="1" dirty="0"/>
              <a:t>belong</a:t>
            </a:r>
            <a:r>
              <a:rPr lang="en-US" sz="4200" dirty="0"/>
              <a:t/>
            </a:r>
            <a:br>
              <a:rPr lang="en-US" sz="4200" dirty="0"/>
            </a:br>
            <a:r>
              <a:rPr lang="en-US" sz="4200" dirty="0"/>
              <a:t/>
            </a:r>
            <a:br>
              <a:rPr lang="en-US" sz="4200" dirty="0"/>
            </a:br>
            <a:r>
              <a:rPr lang="ar-SA" sz="4200" b="1" dirty="0"/>
              <a:t>وعلاقتين ثلاثية " ما بين 3</a:t>
            </a:r>
            <a:r>
              <a:rPr lang="en-US" sz="4200" b="1" dirty="0"/>
              <a:t> entities </a:t>
            </a:r>
            <a:r>
              <a:rPr lang="en-US" sz="4200" dirty="0"/>
              <a:t/>
            </a:r>
            <a:br>
              <a:rPr lang="en-US" sz="4200" dirty="0"/>
            </a:br>
            <a:r>
              <a:rPr lang="en-US" sz="4200" b="1" dirty="0"/>
              <a:t>give</a:t>
            </a:r>
            <a:r>
              <a:rPr lang="en-US" sz="4200" dirty="0"/>
              <a:t/>
            </a:r>
            <a:br>
              <a:rPr lang="en-US" sz="4200" dirty="0"/>
            </a:br>
            <a:r>
              <a:rPr lang="en-US" sz="4200" b="1" dirty="0"/>
              <a:t>supervises</a:t>
            </a:r>
            <a:r>
              <a:rPr lang="en-US" sz="4200" dirty="0"/>
              <a:t/>
            </a:r>
            <a:br>
              <a:rPr lang="en-US" sz="4200" dirty="0"/>
            </a:br>
            <a:endParaRPr lang="en-US" sz="4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Car rent</a:t>
            </a:r>
            <a:endParaRPr lang="en-US" dirty="0"/>
          </a:p>
        </p:txBody>
      </p:sp>
      <p:pic>
        <p:nvPicPr>
          <p:cNvPr id="4" name="Content Placeholder 3" descr="http://www.databaseanswers.org/data%5Fmodels/car_hire/images/car_hire_conceptual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91440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3390</TotalTime>
  <Words>1997</Words>
  <Application>Microsoft Office PowerPoint</Application>
  <PresentationFormat>On-screen Show (4:3)</PresentationFormat>
  <Paragraphs>567</Paragraphs>
  <Slides>54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6" baseType="lpstr">
      <vt:lpstr>Office Theme</vt:lpstr>
      <vt:lpstr>Equation</vt:lpstr>
      <vt:lpstr>Slide 1</vt:lpstr>
      <vt:lpstr>عناصر ال ERD</vt:lpstr>
      <vt:lpstr>Slide 3</vt:lpstr>
      <vt:lpstr>Slide 4</vt:lpstr>
      <vt:lpstr>Slide 5</vt:lpstr>
      <vt:lpstr>What is the relationships?</vt:lpstr>
      <vt:lpstr>ER diagram ForSchool</vt:lpstr>
      <vt:lpstr>Explanation of the previous example</vt:lpstr>
      <vt:lpstr>Car rent</vt:lpstr>
      <vt:lpstr>Train teckets</vt:lpstr>
      <vt:lpstr>Data anomalies problem مشكلة تكرار البيانات</vt:lpstr>
      <vt:lpstr>To solve those problems</vt:lpstr>
      <vt:lpstr>Slide 13</vt:lpstr>
      <vt:lpstr>Basic Structure</vt:lpstr>
      <vt:lpstr>Attribute Types</vt:lpstr>
      <vt:lpstr>Relation Schema</vt:lpstr>
      <vt:lpstr>Relation Instance</vt:lpstr>
      <vt:lpstr>Determining Keys from E-R Sets</vt:lpstr>
      <vt:lpstr>Schema Diagram for the Banking Enterprise</vt:lpstr>
      <vt:lpstr>Normalization  An update anomaly</vt:lpstr>
      <vt:lpstr>insertion anomaly</vt:lpstr>
      <vt:lpstr>A deletion anomaly</vt:lpstr>
      <vt:lpstr>Slide 23</vt:lpstr>
      <vt:lpstr>Slide 24</vt:lpstr>
      <vt:lpstr>Query Languages</vt:lpstr>
      <vt:lpstr>Relational Algebra</vt:lpstr>
      <vt:lpstr>Select Operation – Example</vt:lpstr>
      <vt:lpstr>Select Operation</vt:lpstr>
      <vt:lpstr>Relational Model   algebra</vt:lpstr>
      <vt:lpstr>Projection Operation</vt:lpstr>
      <vt:lpstr>Project Operation – Example</vt:lpstr>
      <vt:lpstr>Project Operation</vt:lpstr>
      <vt:lpstr>Data anomalies</vt:lpstr>
      <vt:lpstr>FD rules </vt:lpstr>
      <vt:lpstr>Slide 35</vt:lpstr>
      <vt:lpstr>Union Operation – Example</vt:lpstr>
      <vt:lpstr>Union Operation</vt:lpstr>
      <vt:lpstr>Set Difference Operation – Example</vt:lpstr>
      <vt:lpstr>Set Difference Operation</vt:lpstr>
      <vt:lpstr>Cartesian-Product Operation-Example</vt:lpstr>
      <vt:lpstr>Cartesian-Product Operation</vt:lpstr>
      <vt:lpstr>Composition of Operations</vt:lpstr>
      <vt:lpstr>Rename Operation</vt:lpstr>
      <vt:lpstr>Slide 44</vt:lpstr>
      <vt:lpstr>Example</vt:lpstr>
      <vt:lpstr>Example </vt:lpstr>
      <vt:lpstr>Slide 47</vt:lpstr>
      <vt:lpstr>Slide 48</vt:lpstr>
      <vt:lpstr>Banking Example</vt:lpstr>
      <vt:lpstr>Example Queries</vt:lpstr>
      <vt:lpstr>Example Queries</vt:lpstr>
      <vt:lpstr>Example Queries</vt:lpstr>
      <vt:lpstr>Example Queries</vt:lpstr>
      <vt:lpstr>Example Queries</vt:lpstr>
    </vt:vector>
  </TitlesOfParts>
  <Company>http://sharingcentre.info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Activated User</dc:creator>
  <cp:lastModifiedBy>Activated User</cp:lastModifiedBy>
  <cp:revision>79</cp:revision>
  <dcterms:created xsi:type="dcterms:W3CDTF">2011-10-10T05:41:30Z</dcterms:created>
  <dcterms:modified xsi:type="dcterms:W3CDTF">2012-04-27T20:44:23Z</dcterms:modified>
</cp:coreProperties>
</file>